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93" r:id="rId3"/>
    <p:sldId id="295" r:id="rId4"/>
    <p:sldId id="260" r:id="rId5"/>
    <p:sldId id="296" r:id="rId6"/>
    <p:sldId id="309" r:id="rId7"/>
    <p:sldId id="310" r:id="rId8"/>
    <p:sldId id="311" r:id="rId9"/>
    <p:sldId id="299" r:id="rId10"/>
    <p:sldId id="300" r:id="rId11"/>
    <p:sldId id="307" r:id="rId12"/>
    <p:sldId id="301" r:id="rId13"/>
    <p:sldId id="302" r:id="rId14"/>
    <p:sldId id="303" r:id="rId15"/>
    <p:sldId id="304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305" r:id="rId24"/>
    <p:sldId id="306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339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A3611-1CA7-4663-8409-78B18BE963D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D69BE-3087-4F79-ADCB-5DE452B05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5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AB31D-FCB1-AB19-5D0C-182F56B16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6E13F0-252D-B88A-7AD2-3E647FE035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540E7D-64B1-D391-5CB0-BEB5F69F4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87FF6-5D5E-7C69-6370-DB55B685B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D96C-E767-4304-9CBE-94DFF5068F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10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9702B-C155-FAAF-EC4A-F02EE94C8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83BAA3-A8F0-F30B-D9C9-0D399BD3E1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C1DB83-9CD7-09AF-077B-C81F1E95F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53356-83F7-6A60-F5F6-434C86017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D96C-E767-4304-9CBE-94DFF5068F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7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3EB8F-F4F6-6EB0-CFA9-C77F9CEAD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4935BC-339F-3ABB-F839-CE918C898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03AD85-9465-CF26-D27A-99985BA8E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69EBD-AC1D-024D-2AF8-150BD1F82C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D96C-E767-4304-9CBE-94DFF5068F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9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74523-FBD0-EC24-2C70-83B59935E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6F47C7-11FA-0D7B-B882-CDA342B730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2113A2-80AF-BAEF-8383-F0F91E8A2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Flexible Development Bylaw -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Flexible development is a unique approach in that it permits wide flexibility in defining the dimensional standards and density allowed for the residential development with a focus on open space and cultural space preservation.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5C6BC-6272-A8C5-3021-9F34006619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196D2-551D-4275-9C52-A07D3371CE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3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3C4D-E733-F966-26B4-0031ED816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B3EDA-C56E-B32F-D4BB-F572898E2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F24C8-CFD7-0C91-94C9-731CE52B3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7AE7-41B8-4C03-8AF2-9A0FDEFE2C0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D418D-3298-D7DC-1946-C2EC164DF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481B6-26DA-D744-8118-A810C3F1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C512-4010-4B4B-9708-DFB1A586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0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A684-4CB6-CF42-B80C-CF538DC53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E549D-8F36-081F-040C-55C53F938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E91CF-B3D1-9999-B091-A3A93A11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7AE7-41B8-4C03-8AF2-9A0FDEFE2C0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33384-C90B-A365-DC05-0566D258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DC725-1319-811F-31B6-743B8E00C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C512-4010-4B4B-9708-DFB1A586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7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032111-FA4B-6490-1A3E-ACFBA91FE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EE33E-9EEB-0D75-83CA-0D84CD90A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99638-44DC-2FDB-7DAB-F0AE9F77A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7AE7-41B8-4C03-8AF2-9A0FDEFE2C0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89894-504E-037A-56D6-B77BBB94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4D617-EA2D-C130-7870-C9CF2CB4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C512-4010-4B4B-9708-DFB1A586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61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0357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0277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8401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1735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30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6393D-DE81-8F09-7AC4-0022BA73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D7981-441E-8407-843B-EDB34A6DC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678F-BC24-9B84-B7C9-011BBB7E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7AE7-41B8-4C03-8AF2-9A0FDEFE2C0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02A2F-428B-EBE7-3509-426BE354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11FE6-0496-8FF7-4610-9D060BD0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C512-4010-4B4B-9708-DFB1A586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96B86-F133-9E15-A6BD-14E3BB3C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AA354-F059-4D70-B3E3-53DAA29A2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A239C-F5DF-60F5-A539-65D089843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7AE7-41B8-4C03-8AF2-9A0FDEFE2C0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F6BD0-7A35-74F1-37D9-395152D1A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05C85-6120-9736-E8D6-D8EB4D74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C512-4010-4B4B-9708-DFB1A586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2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1F46-6AFE-20F6-D89A-BDBF985F3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4DB45-FC1C-C12F-5076-5658A97B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D9048-26A9-5F8B-B0E8-57AFE4D2D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B39B0-E46F-639D-74F3-631228C00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7AE7-41B8-4C03-8AF2-9A0FDEFE2C0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4FECB-41C2-0CBD-56DB-EFCC20EC5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27B55-F412-2DC0-F232-3034F131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C512-4010-4B4B-9708-DFB1A586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4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C62F-8F52-0D56-69FC-CFBC73294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68ED7-EC7F-4D3D-04EB-CE1F521B5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CC17B-68B9-E1CB-2F7B-7074DB4BF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BE8F85-6449-AAFF-1100-23B169F99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EA88B4-F751-6891-6E38-7ADE4C6CE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DA52F9-F4F9-FC5C-F433-73D07377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7AE7-41B8-4C03-8AF2-9A0FDEFE2C0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3E9867-B96F-2F00-F1D0-42A4C81B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1762FC-C769-4F48-541F-7AF236D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C512-4010-4B4B-9708-DFB1A586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1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AE50-CF61-FEB2-F096-E33384C9F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2CBBF-7C0E-848B-4124-03FF5162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7AE7-41B8-4C03-8AF2-9A0FDEFE2C0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83F0D-BD1B-9AF0-9FE5-1F216EA3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4FE38-47A9-2AF9-08C9-5758E70E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C512-4010-4B4B-9708-DFB1A586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3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D38DE3-B351-731A-6AAF-1FC4803E6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7AE7-41B8-4C03-8AF2-9A0FDEFE2C0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D1347-A5D3-3C21-2EAC-A45E967D8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9DAFA-8612-5712-DA0B-478DBA19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C512-4010-4B4B-9708-DFB1A586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3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7850-D508-5350-F07E-E163E9E3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0DC56-A6BC-107F-4657-3D61D5EBF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D04AD-A872-D13C-62C2-FA095CBEE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80F35-7127-562B-EC32-F48868B9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7AE7-41B8-4C03-8AF2-9A0FDEFE2C0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5A936-34CF-369A-28C7-161ED8EF6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4EB1B-F6B7-99E5-6E30-807230AC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C512-4010-4B4B-9708-DFB1A586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6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650A-B0DC-2AB0-5D25-8464C3677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0225C-8F1B-3496-697C-350684F68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8F88F-393F-6096-1F00-D97A2653A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9440C-6B80-2DF4-5F27-27B65768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7AE7-41B8-4C03-8AF2-9A0FDEFE2C0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EBBFF-F56B-3042-7601-579C69AF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14ED6-4BFD-8C88-49F8-0E5DD9CD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C512-4010-4B4B-9708-DFB1A586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6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530757-1170-70A3-24B2-DC624026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B3CBA-B1CC-ED71-E27A-032F26101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BD7CD-57BF-D19D-A744-41DAF607D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E7AE7-41B8-4C03-8AF2-9A0FDEFE2C0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3AC31-FCEE-D5EF-B977-4FFCBECBB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086C8-7A23-F395-EB53-A363A37B2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53C512-4010-4B4B-9708-DFB1A586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9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03085"/>
            <a:ext cx="10358120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6490" y="1095247"/>
            <a:ext cx="8919019" cy="2329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866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capra@southhadleyma.gov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uthhadley.org/1318/ProposedDraft-Bylaws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code360.com/30053080#3005308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46D96CD-5369-ADE5-F198-324110E2149A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Warrant Review - October 29, 2024</a:t>
            </a:r>
          </a:p>
          <a:p>
            <a:pPr marL="0" indent="0" algn="ctr">
              <a:buNone/>
            </a:pPr>
            <a:r>
              <a:rPr lang="en-US" dirty="0"/>
              <a:t>Anne Capra, Director of Planning and Conservation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acapra@southhadleyma.gov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(413) 538-5030 x 6128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2B6E43-F315-4F81-AB47-05B0596C468A}"/>
              </a:ext>
            </a:extLst>
          </p:cNvPr>
          <p:cNvSpPr txBox="1"/>
          <p:nvPr/>
        </p:nvSpPr>
        <p:spPr>
          <a:xfrm>
            <a:off x="1335465" y="772998"/>
            <a:ext cx="9332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Proposed Zoning Amendments</a:t>
            </a:r>
          </a:p>
          <a:p>
            <a:pPr algn="ctr"/>
            <a:r>
              <a:rPr lang="en-US" sz="4000" dirty="0"/>
              <a:t>Special Town Meeting November 13, 2024</a:t>
            </a:r>
          </a:p>
        </p:txBody>
      </p:sp>
    </p:spTree>
    <p:extLst>
      <p:ext uri="{BB962C8B-B14F-4D97-AF65-F5344CB8AC3E}">
        <p14:creationId xmlns:p14="http://schemas.microsoft.com/office/powerpoint/2010/main" val="1815325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A257B-9E61-80D3-87FF-DE8322791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B94CD773-ADAF-C4A0-449B-8C18B1A2ED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0"/>
          <a:stretch/>
        </p:blipFill>
        <p:spPr>
          <a:xfrm>
            <a:off x="662939" y="480767"/>
            <a:ext cx="3916435" cy="53154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BC1E36-B109-7A5D-C7AB-EF497C346BFE}"/>
              </a:ext>
            </a:extLst>
          </p:cNvPr>
          <p:cNvSpPr txBox="1"/>
          <p:nvPr/>
        </p:nvSpPr>
        <p:spPr>
          <a:xfrm>
            <a:off x="782350" y="172023"/>
            <a:ext cx="299392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Typical Subdivision Layout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A616B-D7B3-B8CC-265B-234BB196A5FD}"/>
              </a:ext>
            </a:extLst>
          </p:cNvPr>
          <p:cNvSpPr txBox="1"/>
          <p:nvPr/>
        </p:nvSpPr>
        <p:spPr>
          <a:xfrm>
            <a:off x="6298925" y="152317"/>
            <a:ext cx="262384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Common Drive Layout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82884F-8805-79DB-DA37-7B507BAC4E6C}"/>
              </a:ext>
            </a:extLst>
          </p:cNvPr>
          <p:cNvSpPr txBox="1"/>
          <p:nvPr/>
        </p:nvSpPr>
        <p:spPr>
          <a:xfrm>
            <a:off x="479323" y="6046839"/>
            <a:ext cx="425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road and multiple new parcels.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391915-2E89-2F4B-24D8-FB77D2DE6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925" y="679205"/>
            <a:ext cx="4825243" cy="511702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9F5758-2B45-C224-B732-5098836D6C7A}"/>
              </a:ext>
            </a:extLst>
          </p:cNvPr>
          <p:cNvSpPr txBox="1"/>
          <p:nvPr/>
        </p:nvSpPr>
        <p:spPr>
          <a:xfrm>
            <a:off x="6298925" y="6046839"/>
            <a:ext cx="5557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Multiple dwellings on a single parcel with shared driveway.</a:t>
            </a:r>
          </a:p>
        </p:txBody>
      </p:sp>
    </p:spTree>
    <p:extLst>
      <p:ext uri="{BB962C8B-B14F-4D97-AF65-F5344CB8AC3E}">
        <p14:creationId xmlns:p14="http://schemas.microsoft.com/office/powerpoint/2010/main" val="50752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85" dirty="0">
                <a:solidFill>
                  <a:srgbClr val="000000"/>
                </a:solidFill>
              </a:rPr>
              <a:t>E.</a:t>
            </a:r>
            <a:r>
              <a:rPr sz="4400" spc="-145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Procedures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1588"/>
            <a:ext cx="10118725" cy="38284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0029" marR="5080" lvl="0" indent="-227329" defTabSz="914400" eaLnBrk="1" fontAlgn="auto" latinLnBrk="0" hangingPunct="1">
              <a:lnSpc>
                <a:spcPts val="3030"/>
              </a:lnSpc>
              <a:spcBef>
                <a:spcPts val="4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8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Eliminate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Special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Permit,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Site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Plan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Review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only,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unless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within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 	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Water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Supply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Protection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District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029" algn="l"/>
              </a:tabLst>
              <a:defRPr/>
            </a:pPr>
            <a:r>
              <a:rPr kumimoji="0" sz="2800" b="0" i="0" u="none" strike="noStrike" kern="0" cap="none" spc="1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DELETE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(1)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Concept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Review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029" algn="l"/>
                <a:tab pos="1574800" algn="l"/>
              </a:tabLst>
              <a:defRPr/>
            </a:pPr>
            <a:r>
              <a:rPr kumimoji="0" sz="2800" b="0" i="0" u="none" strike="noStrike" kern="0" cap="none" spc="1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DELETE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	(2)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Subdivision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plan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0029" marR="0" lvl="0" indent="-227329" defTabSz="91440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029" algn="l"/>
              </a:tabLst>
              <a:defRPr/>
            </a:pPr>
            <a:r>
              <a:rPr kumimoji="0" sz="2800" b="0" i="0" u="none" strike="noStrike" kern="0" cap="none" spc="1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ADD</a:t>
            </a:r>
            <a:r>
              <a:rPr kumimoji="0" sz="2800" b="0" i="0" u="none" strike="noStrike" kern="0" cap="none" spc="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Definitive</a:t>
            </a:r>
            <a:r>
              <a:rPr kumimoji="0" sz="2800" b="0" i="0" u="none" strike="noStrike" kern="0" cap="none" spc="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0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Plan</a:t>
            </a:r>
            <a:r>
              <a:rPr kumimoji="0" sz="2800" b="0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or</a:t>
            </a:r>
            <a:r>
              <a:rPr kumimoji="0" sz="28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Common</a:t>
            </a:r>
            <a:r>
              <a:rPr kumimoji="0" sz="2800" b="0" i="0" u="none" strike="noStrike" kern="0" cap="none" spc="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Drive</a:t>
            </a:r>
            <a:r>
              <a:rPr kumimoji="0" sz="2800" b="0" i="0" u="none" strike="noStrike" kern="0" cap="none" spc="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Submission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696595" marR="5080" lvl="1" indent="-227329" defTabSz="914400" eaLnBrk="1" fontAlgn="auto" latinLnBrk="0" hangingPunct="1">
              <a:lnSpc>
                <a:spcPts val="259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86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Definitive</a:t>
            </a:r>
            <a:r>
              <a:rPr kumimoji="0" sz="2400" b="0" i="0" u="none" strike="noStrike" kern="0" cap="none" spc="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Plan</a:t>
            </a:r>
            <a:r>
              <a:rPr kumimoji="0" sz="2400" b="0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–</a:t>
            </a:r>
            <a:r>
              <a:rPr kumimoji="0" sz="2400" b="0" i="0" u="none" strike="noStrike" kern="0" cap="none" spc="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For</a:t>
            </a:r>
            <a:r>
              <a:rPr kumimoji="0" sz="2400" b="0" i="0" u="none" strike="noStrike" kern="0" cap="none" spc="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subdivision</a:t>
            </a:r>
            <a:r>
              <a:rPr kumimoji="0" sz="2400" b="0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2400" b="0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land</a:t>
            </a:r>
            <a:r>
              <a:rPr kumimoji="0" sz="2400" b="0" i="0" u="none" strike="noStrike" kern="0" cap="none" spc="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that</a:t>
            </a:r>
            <a:r>
              <a:rPr kumimoji="0" sz="2400" b="0" i="0" u="none" strike="noStrike" kern="0" cap="none" spc="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will</a:t>
            </a:r>
            <a:r>
              <a:rPr kumimoji="0" sz="2400" b="0" i="0" u="none" strike="noStrike" kern="0" cap="none" spc="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result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2400" b="0" i="0" u="none" strike="noStrike" kern="0" cap="none" spc="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creation</a:t>
            </a:r>
            <a:r>
              <a:rPr kumimoji="0" sz="2400" b="0" i="0" u="none" strike="noStrike" kern="0" cap="none" spc="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2400" b="0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new 	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roadway.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697230" marR="0" lvl="1" indent="-227329" defTabSz="91440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697230" algn="l"/>
              </a:tabLst>
              <a:defRPr/>
            </a:pPr>
            <a:r>
              <a:rPr kumimoji="0" sz="2400" b="0" i="0" u="none" strike="noStrike" kern="0" cap="none" spc="1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Common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Drive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–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NO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subdivision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land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155065" marR="0" lvl="2" indent="-228600" defTabSz="914400" eaLnBrk="1" fontAlgn="auto" latinLnBrk="0" hangingPunct="1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2000" b="0" i="0" u="none" strike="noStrike" kern="0" cap="none" spc="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Needs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comply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with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NEW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Common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Drive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Regulations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70" dirty="0">
                <a:solidFill>
                  <a:srgbClr val="000000"/>
                </a:solidFill>
              </a:rPr>
              <a:t>F.</a:t>
            </a:r>
            <a:r>
              <a:rPr sz="4400" spc="-15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Housing</a:t>
            </a:r>
            <a:r>
              <a:rPr sz="4400" spc="-25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Types</a:t>
            </a:r>
            <a:r>
              <a:rPr sz="4400" spc="-195" dirty="0">
                <a:solidFill>
                  <a:srgbClr val="000000"/>
                </a:solidFill>
              </a:rPr>
              <a:t> </a:t>
            </a:r>
            <a:r>
              <a:rPr sz="4400" spc="-55" dirty="0">
                <a:solidFill>
                  <a:srgbClr val="000000"/>
                </a:solidFill>
              </a:rPr>
              <a:t>Permitted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6584" y="1791588"/>
            <a:ext cx="7130415" cy="3007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F.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(1)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thru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(9)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DELETE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9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REPLACE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10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ADD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F.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9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Establishment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Flexible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Development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Tiers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26415" marR="0" lvl="0" indent="-513715" defTabSz="91440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AutoNum type="arabicParenBoth"/>
              <a:tabLst>
                <a:tab pos="52641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Tier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1: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30-</a:t>
            </a:r>
            <a:r>
              <a:rPr kumimoji="0" sz="2800" b="0" i="0" u="none" strike="noStrike" kern="0" cap="none" spc="1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50%</a:t>
            </a:r>
            <a:r>
              <a:rPr kumimoji="0" sz="2800" b="0" i="0" u="none" strike="noStrike" kern="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open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space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26415" marR="0" lvl="0" indent="-513715" defTabSz="91440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Tx/>
              <a:buAutoNum type="arabicParenBoth"/>
              <a:tabLst>
                <a:tab pos="52641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Tier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2: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&gt;50%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open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space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9175" y="197500"/>
            <a:ext cx="56026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</a:rPr>
              <a:t>G.</a:t>
            </a:r>
            <a:r>
              <a:rPr sz="3200" spc="-114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Housing</a:t>
            </a:r>
            <a:r>
              <a:rPr sz="3200" spc="-12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Types</a:t>
            </a:r>
            <a:r>
              <a:rPr sz="3200" spc="-114" dirty="0">
                <a:solidFill>
                  <a:srgbClr val="000000"/>
                </a:solidFill>
              </a:rPr>
              <a:t> </a:t>
            </a:r>
            <a:r>
              <a:rPr sz="3200" spc="-55" dirty="0">
                <a:solidFill>
                  <a:srgbClr val="000000"/>
                </a:solidFill>
              </a:rPr>
              <a:t>Permitted</a:t>
            </a:r>
            <a:r>
              <a:rPr sz="3200" spc="-120" dirty="0">
                <a:solidFill>
                  <a:srgbClr val="000000"/>
                </a:solidFill>
              </a:rPr>
              <a:t> </a:t>
            </a:r>
            <a:r>
              <a:rPr sz="3200" spc="135" dirty="0">
                <a:solidFill>
                  <a:srgbClr val="000000"/>
                </a:solidFill>
              </a:rPr>
              <a:t>-</a:t>
            </a:r>
            <a:r>
              <a:rPr sz="3200" spc="-125" dirty="0">
                <a:solidFill>
                  <a:srgbClr val="000000"/>
                </a:solidFill>
              </a:rPr>
              <a:t> </a:t>
            </a:r>
            <a:r>
              <a:rPr sz="3200" spc="50" dirty="0"/>
              <a:t>ADD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4085" y="954232"/>
          <a:ext cx="11082653" cy="3854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3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6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309">
                <a:tc>
                  <a:txBody>
                    <a:bodyPr/>
                    <a:lstStyle/>
                    <a:p>
                      <a:pPr marL="7620">
                        <a:lnSpc>
                          <a:spcPts val="1625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Tier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45F82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25"/>
                        </a:lnSpc>
                      </a:pPr>
                      <a:r>
                        <a:rPr sz="140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Open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Space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</a:t>
                      </a:r>
                      <a:r>
                        <a:rPr sz="14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4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site)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45F82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25"/>
                        </a:lnSpc>
                      </a:pPr>
                      <a:r>
                        <a:rPr sz="140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Housing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Types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Permitted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45F8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620">
                        <a:lnSpc>
                          <a:spcPts val="1625"/>
                        </a:lnSpc>
                      </a:pPr>
                      <a:r>
                        <a:rPr sz="14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Density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Standards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45F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Tier</a:t>
                      </a:r>
                      <a:r>
                        <a:rPr sz="18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45F8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45134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30-</a:t>
                      </a:r>
                      <a:r>
                        <a:rPr sz="1800" spc="60" dirty="0">
                          <a:latin typeface="Calibri"/>
                          <a:cs typeface="Calibri"/>
                        </a:rPr>
                        <a:t>50%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620" marR="294005">
                        <a:lnSpc>
                          <a:spcPct val="107100"/>
                        </a:lnSpc>
                      </a:pPr>
                      <a:r>
                        <a:rPr sz="1400" spc="50" dirty="0">
                          <a:latin typeface="Calibri"/>
                          <a:cs typeface="Calibri"/>
                        </a:rPr>
                        <a:t>Detached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Single</a:t>
                      </a:r>
                      <a:r>
                        <a:rPr sz="14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Family</a:t>
                      </a:r>
                      <a:r>
                        <a:rPr sz="1400" spc="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(new)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Attached</a:t>
                      </a:r>
                      <a:r>
                        <a:rPr sz="14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Single</a:t>
                      </a:r>
                      <a:r>
                        <a:rPr sz="14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Family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Two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Family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(Duplex)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620">
                        <a:lnSpc>
                          <a:spcPts val="1390"/>
                        </a:lnSpc>
                      </a:pPr>
                      <a:r>
                        <a:rPr sz="1200" b="1" i="1" spc="20" dirty="0">
                          <a:solidFill>
                            <a:srgbClr val="186B23"/>
                          </a:solidFill>
                          <a:latin typeface="Calibri"/>
                          <a:cs typeface="Calibri"/>
                        </a:rPr>
                        <a:t>Existing</a:t>
                      </a:r>
                      <a:r>
                        <a:rPr sz="1200" b="1" i="1" spc="80" dirty="0">
                          <a:solidFill>
                            <a:srgbClr val="186B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60" dirty="0">
                          <a:solidFill>
                            <a:srgbClr val="186B23"/>
                          </a:solidFill>
                          <a:latin typeface="Calibri"/>
                          <a:cs typeface="Calibri"/>
                        </a:rPr>
                        <a:t>Preset</a:t>
                      </a:r>
                      <a:r>
                        <a:rPr sz="1200" b="1" i="1" spc="80" dirty="0">
                          <a:solidFill>
                            <a:srgbClr val="186B23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186B23"/>
                          </a:solidFill>
                          <a:latin typeface="Calibri"/>
                          <a:cs typeface="Calibri"/>
                        </a:rPr>
                        <a:t>Method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4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45F8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55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625"/>
                        </a:lnSpc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Zoning</a:t>
                      </a:r>
                      <a:r>
                        <a:rPr sz="1400" u="sng" spc="14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District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620" marR="1263015">
                        <a:lnSpc>
                          <a:spcPct val="1071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Agricultural 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Residence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A-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1 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Residence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A-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2 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Residence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25"/>
                        </a:lnSpc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#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units/acre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trike="sngStrike" dirty="0">
                          <a:latin typeface="Calibri"/>
                          <a:cs typeface="Calibri"/>
                        </a:rPr>
                        <a:t>0.75</a:t>
                      </a:r>
                      <a:r>
                        <a:rPr sz="1400" strike="sngStrike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trike="sngStrike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trike="sngStrike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trike="sngStrike" dirty="0">
                          <a:latin typeface="Calibri"/>
                          <a:cs typeface="Calibri"/>
                        </a:rPr>
                        <a:t>0.90(WSPD)</a:t>
                      </a:r>
                      <a:r>
                        <a:rPr sz="1400" strike="sngStrike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trike="noStrike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1.125</a:t>
                      </a:r>
                      <a:r>
                        <a:rPr sz="1400" b="1" strike="noStrike" spc="1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trike="noStrike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b="1" strike="noStrike" spc="1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trike="noStrike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1.35*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trike="sngStrike" dirty="0">
                          <a:latin typeface="Calibri"/>
                          <a:cs typeface="Calibri"/>
                        </a:rPr>
                        <a:t>1.20</a:t>
                      </a:r>
                      <a:r>
                        <a:rPr sz="1400" strike="sngStrike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trike="noStrike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1.8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trike="sngStrike" dirty="0">
                          <a:latin typeface="Calibri"/>
                          <a:cs typeface="Calibri"/>
                        </a:rPr>
                        <a:t>2.00</a:t>
                      </a:r>
                      <a:r>
                        <a:rPr sz="1400" strike="noStrike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trike="noStrike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3.0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trike="sngStrike" dirty="0">
                          <a:latin typeface="Calibri"/>
                          <a:cs typeface="Calibri"/>
                        </a:rPr>
                        <a:t>3.25</a:t>
                      </a:r>
                      <a:r>
                        <a:rPr sz="1400" strike="sngStrike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trike="noStrike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4.8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4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CCD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620">
                        <a:lnSpc>
                          <a:spcPts val="162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Multiply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#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units/acre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existing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Preset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1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Tier</a:t>
                      </a:r>
                      <a:r>
                        <a:rPr sz="18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145F8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441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55" dirty="0">
                          <a:latin typeface="Calibri"/>
                          <a:cs typeface="Calibri"/>
                        </a:rPr>
                        <a:t>&gt;50%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CD2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620" marR="294005">
                        <a:lnSpc>
                          <a:spcPct val="107100"/>
                        </a:lnSpc>
                        <a:spcBef>
                          <a:spcPts val="720"/>
                        </a:spcBef>
                      </a:pPr>
                      <a:r>
                        <a:rPr sz="1400" spc="50" dirty="0">
                          <a:latin typeface="Calibri"/>
                          <a:cs typeface="Calibri"/>
                        </a:rPr>
                        <a:t>Detached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Single</a:t>
                      </a:r>
                      <a:r>
                        <a:rPr sz="14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Family</a:t>
                      </a:r>
                      <a:r>
                        <a:rPr sz="1400" spc="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(new)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Attached</a:t>
                      </a:r>
                      <a:r>
                        <a:rPr sz="14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Single</a:t>
                      </a:r>
                      <a:r>
                        <a:rPr sz="14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Family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620" marR="944880">
                        <a:lnSpc>
                          <a:spcPct val="1071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Two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Family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(Duplex)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Three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Family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(Triplex)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33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Zoning</a:t>
                      </a:r>
                      <a:r>
                        <a:rPr sz="14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District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335"/>
                        </a:lnSpc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#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units/acre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75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145F8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CD2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Agricultural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620" marR="1263015">
                        <a:lnSpc>
                          <a:spcPct val="107100"/>
                        </a:lnSpc>
                      </a:pPr>
                      <a:r>
                        <a:rPr sz="1400" spc="55" dirty="0">
                          <a:latin typeface="Calibri"/>
                          <a:cs typeface="Calibri"/>
                        </a:rPr>
                        <a:t>Residence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A-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1 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Residence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A-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0.75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x2</a:t>
                      </a:r>
                      <a:r>
                        <a:rPr sz="1400" spc="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1.50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10" dirty="0">
                          <a:latin typeface="Calibri"/>
                          <a:cs typeface="Calibri"/>
                        </a:rPr>
                        <a:t>0.90(WSPD)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x2</a:t>
                      </a:r>
                      <a:r>
                        <a:rPr sz="140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spc="9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1.80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1.20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x2</a:t>
                      </a:r>
                      <a:r>
                        <a:rPr sz="1400" spc="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2.4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2.00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x2</a:t>
                      </a:r>
                      <a:r>
                        <a:rPr sz="1400" spc="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4.0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145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2D7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5"/>
                        </a:lnSpc>
                      </a:pPr>
                      <a:r>
                        <a:rPr sz="1400" spc="55" dirty="0">
                          <a:latin typeface="Calibri"/>
                          <a:cs typeface="Calibri"/>
                        </a:rPr>
                        <a:t>Residence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B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63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3.25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x2</a:t>
                      </a:r>
                      <a:r>
                        <a:rPr sz="1400" spc="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1400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6.5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99174" y="4981334"/>
            <a:ext cx="10235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*If</a:t>
            </a:r>
            <a:r>
              <a:rPr kumimoji="0" sz="1800" b="0" i="1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property</a:t>
            </a:r>
            <a:r>
              <a:rPr kumimoji="0" sz="1800" b="0" i="1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within</a:t>
            </a:r>
            <a:r>
              <a:rPr kumimoji="0" sz="18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Water</a:t>
            </a:r>
            <a:r>
              <a:rPr kumimoji="0" sz="1800" b="0" i="1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1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Supply</a:t>
            </a:r>
            <a:r>
              <a:rPr kumimoji="0" sz="1800" b="0" i="1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1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Protection</a:t>
            </a:r>
            <a:r>
              <a:rPr kumimoji="0" sz="180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1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District</a:t>
            </a:r>
            <a:r>
              <a:rPr kumimoji="0" sz="1800" b="0" i="1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1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1800" b="0" i="1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1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lacks</a:t>
            </a:r>
            <a:r>
              <a:rPr kumimoji="0" sz="1800" b="0" i="1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1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public</a:t>
            </a:r>
            <a:r>
              <a:rPr kumimoji="0" sz="1800" b="0" i="1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water</a:t>
            </a:r>
            <a:r>
              <a:rPr kumimoji="0" sz="1800" b="0" i="1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1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1800" b="0" i="1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sewer, lower</a:t>
            </a:r>
            <a:r>
              <a:rPr kumimoji="0" sz="1800" b="0" i="1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1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density</a:t>
            </a:r>
            <a:r>
              <a:rPr kumimoji="0" sz="18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figure </a:t>
            </a:r>
            <a:r>
              <a:rPr kumimoji="0" sz="1800" b="0" i="1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applies.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25B0D-A4B7-6B05-BAC0-0069CEC1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9" y="685800"/>
            <a:ext cx="10358120" cy="677108"/>
          </a:xfrm>
        </p:spPr>
        <p:txBody>
          <a:bodyPr/>
          <a:lstStyle/>
          <a:p>
            <a:r>
              <a:rPr lang="en-US" sz="4400" dirty="0"/>
              <a:t>H. Dimensional Standards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5579D-8723-93F4-69BF-DC6B60FDA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6939" y="1676400"/>
            <a:ext cx="9638570" cy="430887"/>
          </a:xfrm>
        </p:spPr>
        <p:txBody>
          <a:bodyPr/>
          <a:lstStyle/>
          <a:p>
            <a:r>
              <a:rPr lang="en-US" sz="2800" dirty="0"/>
              <a:t>1. Reduce minimum tract size from 5 acres to </a:t>
            </a:r>
            <a:r>
              <a:rPr lang="en-US" sz="2800" dirty="0">
                <a:solidFill>
                  <a:srgbClr val="FF0000"/>
                </a:solidFill>
              </a:rPr>
              <a:t>3 acres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0604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5" dirty="0">
                <a:solidFill>
                  <a:srgbClr val="000000"/>
                </a:solidFill>
              </a:rPr>
              <a:t>J.</a:t>
            </a:r>
            <a:r>
              <a:rPr sz="4400" spc="-145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Density</a:t>
            </a:r>
            <a:r>
              <a:rPr sz="4400" spc="-160" dirty="0">
                <a:solidFill>
                  <a:srgbClr val="000000"/>
                </a:solidFill>
              </a:rPr>
              <a:t> </a:t>
            </a:r>
            <a:r>
              <a:rPr sz="4400" spc="55" dirty="0">
                <a:solidFill>
                  <a:srgbClr val="000000"/>
                </a:solidFill>
              </a:rPr>
              <a:t>Bonuses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57298"/>
            <a:ext cx="10340340" cy="46597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91405" lvl="0" indent="-635" defTabSz="914400" eaLnBrk="1" fontAlgn="auto" latinLnBrk="0" hangingPunct="1">
              <a:lnSpc>
                <a:spcPct val="1315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2700" algn="l"/>
                <a:tab pos="469265" algn="l"/>
              </a:tabLst>
              <a:defRPr/>
            </a:pP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Additional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open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space.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DELETE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2000" b="0" i="0" u="none" strike="noStrike" kern="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REPLACE </a:t>
            </a:r>
            <a:r>
              <a:rPr kumimoji="0" sz="2000" b="0" i="0" u="none" strike="noStrike" kern="0" cap="none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Small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Dwelling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Units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342900" lvl="0" indent="0" defTabSz="914400" eaLnBrk="1" fontAlgn="auto" latinLnBrk="0" hangingPunct="1">
              <a:lnSpc>
                <a:spcPts val="2160"/>
              </a:lnSpc>
              <a:spcBef>
                <a:spcPts val="10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“Dwelling</a:t>
            </a:r>
            <a:r>
              <a:rPr kumimoji="0" sz="2000" b="0" i="0" u="none" strike="noStrike" kern="0" cap="none" spc="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units</a:t>
            </a:r>
            <a:r>
              <a:rPr kumimoji="0" sz="2000" b="0" i="0" u="none" strike="noStrike" kern="0" cap="none" spc="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(detached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,</a:t>
            </a:r>
            <a:r>
              <a:rPr kumimoji="0" sz="2000" b="0" i="0" u="none" strike="noStrike" kern="0" cap="none" spc="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attached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or</a:t>
            </a:r>
            <a:r>
              <a:rPr kumimoji="0" sz="2000" b="0" i="0" u="none" strike="noStrike" kern="0" cap="none" spc="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part</a:t>
            </a:r>
            <a:r>
              <a:rPr kumimoji="0" sz="2000" b="0" i="0" u="none" strike="noStrike" kern="0" cap="none" spc="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2000" b="0" i="0" u="none" strike="noStrike" kern="0" cap="none" spc="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2000" b="0" i="0" u="none" strike="noStrike" kern="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multifamily</a:t>
            </a:r>
            <a:r>
              <a:rPr kumimoji="0" sz="2000" b="0" i="0" u="none" strike="noStrike" kern="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building)</a:t>
            </a:r>
            <a:r>
              <a:rPr kumimoji="0" sz="2000" b="0" i="0" u="none" strike="noStrike" kern="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&lt;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or</a:t>
            </a:r>
            <a:r>
              <a:rPr kumimoji="0" sz="2000" b="0" i="0" u="none" strike="noStrike" kern="0" cap="none" spc="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equal</a:t>
            </a:r>
            <a:r>
              <a:rPr kumimoji="0" sz="2000" b="0" i="0" u="none" strike="noStrike" kern="0" cap="none" spc="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800 </a:t>
            </a:r>
            <a:r>
              <a:rPr kumimoji="0" sz="2000" b="0" i="0" u="none" strike="noStrike" kern="0" cap="none" spc="1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SF</a:t>
            </a:r>
            <a:r>
              <a:rPr kumimoji="0" sz="2000" b="0" i="0" u="none" strike="noStrike" kern="0" cap="none" spc="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of 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conditioned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floor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area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shall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count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as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0.5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units.”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4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71780" marR="0" lvl="0" indent="-259079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27178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Affordable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housing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units.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DELETE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2000" b="0" i="0" u="none" strike="noStrike" kern="0" cap="none" spc="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REPLACE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“Dwelling</a:t>
            </a:r>
            <a:r>
              <a:rPr kumimoji="0" sz="2000" b="0" i="0" u="none" strike="noStrike" kern="0" cap="none" spc="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units</a:t>
            </a:r>
            <a:r>
              <a:rPr kumimoji="0" sz="2000" b="0" i="0" u="none" strike="noStrike" kern="0" cap="none" spc="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qualifying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as</a:t>
            </a:r>
            <a:r>
              <a:rPr kumimoji="0" sz="2000" b="0" i="0" u="none" strike="noStrike" kern="0" cap="none" spc="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affordable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shall</a:t>
            </a:r>
            <a:r>
              <a:rPr kumimoji="0" sz="2000" b="0" i="0" u="none" strike="noStrike" kern="0" cap="none" spc="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count</a:t>
            </a:r>
            <a:r>
              <a:rPr kumimoji="0" sz="2000" b="0" i="0" u="none" strike="noStrike" kern="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as</a:t>
            </a:r>
            <a:r>
              <a:rPr kumimoji="0" sz="2000" b="0" i="0" u="none" strike="noStrike" kern="0" cap="none" spc="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0.25</a:t>
            </a:r>
            <a:r>
              <a:rPr kumimoji="0" sz="2000" b="0" i="0" u="none" strike="noStrike" kern="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units.”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7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0" defTabSz="91440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5.</a:t>
            </a:r>
            <a:r>
              <a:rPr kumimoji="0" sz="2000" b="0" i="0" u="none" strike="noStrike" kern="0" cap="none" spc="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Total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dwelling</a:t>
            </a: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unit</a:t>
            </a: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count.</a:t>
            </a:r>
            <a:r>
              <a:rPr kumimoji="0" sz="2000" b="0" i="0" u="none" strike="noStrike" kern="0" cap="none" spc="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total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dwelling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unit</a:t>
            </a:r>
            <a:r>
              <a:rPr kumimoji="0" sz="2000" b="0" i="0" u="none" strike="noStrike" kern="0" cap="none" spc="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count</a:t>
            </a:r>
            <a:r>
              <a:rPr kumimoji="0" sz="2000" b="0" i="0" u="none" strike="noStrike" kern="0" cap="none" spc="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with</a:t>
            </a: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density</a:t>
            </a:r>
            <a:r>
              <a:rPr kumimoji="0" sz="2000" b="0" i="0" u="none" strike="noStrike" kern="0" cap="none" spc="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bonuses</a:t>
            </a:r>
            <a:r>
              <a:rPr kumimoji="0" sz="2000" b="0" i="0" u="none" strike="noStrike" kern="0" cap="none" spc="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may</a:t>
            </a:r>
            <a:r>
              <a:rPr kumimoji="0" sz="2000" b="0" i="0" u="none" strike="noStrike" kern="0" cap="none" spc="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round</a:t>
            </a:r>
            <a:r>
              <a:rPr kumimoji="0" sz="2000" b="0" i="0" u="none" strike="noStrike" kern="0" cap="none" spc="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up</a:t>
            </a: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to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nearest</a:t>
            </a:r>
            <a:r>
              <a:rPr kumimoji="0" sz="2000" b="0" i="0" u="none" strike="noStrike" kern="0" cap="none" spc="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whole</a:t>
            </a:r>
            <a:r>
              <a:rPr kumimoji="0" sz="2000" b="0" i="0" u="none" strike="noStrike" kern="0" cap="none" spc="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number.</a:t>
            </a:r>
            <a:endParaRPr kumimoji="0" lang="en-US" sz="2000" b="0" i="0" u="none" strike="noStrike" kern="0" cap="none" spc="-1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0" defTabSz="91440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spc="-1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 marR="5080" lvl="0" indent="0" defTabSz="91440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-1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0" defTabSz="91440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spc="-10" dirty="0">
                <a:latin typeface="Calibri"/>
                <a:cs typeface="Calibri"/>
              </a:rPr>
              <a:t>*Density Bonuses cap at 50% of base unit count*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14" dirty="0">
                <a:solidFill>
                  <a:srgbClr val="000000"/>
                </a:solidFill>
              </a:rPr>
              <a:t>L.</a:t>
            </a:r>
            <a:r>
              <a:rPr sz="4400" spc="-75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Common</a:t>
            </a:r>
            <a:r>
              <a:rPr sz="4400" spc="-114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Open</a:t>
            </a:r>
            <a:r>
              <a:rPr sz="4400" spc="-75" dirty="0">
                <a:solidFill>
                  <a:srgbClr val="000000"/>
                </a:solidFill>
              </a:rPr>
              <a:t> </a:t>
            </a:r>
            <a:r>
              <a:rPr sz="4400" spc="120" dirty="0">
                <a:solidFill>
                  <a:srgbClr val="000000"/>
                </a:solidFill>
              </a:rPr>
              <a:t>Space</a:t>
            </a:r>
            <a:r>
              <a:rPr sz="4400" spc="-105" dirty="0">
                <a:solidFill>
                  <a:srgbClr val="000000"/>
                </a:solidFill>
              </a:rPr>
              <a:t> </a:t>
            </a:r>
            <a:r>
              <a:rPr sz="3200" spc="-30" dirty="0">
                <a:solidFill>
                  <a:srgbClr val="000000"/>
                </a:solidFill>
              </a:rPr>
              <a:t>(previously</a:t>
            </a:r>
            <a:r>
              <a:rPr sz="3200" spc="-90" dirty="0">
                <a:solidFill>
                  <a:srgbClr val="000000"/>
                </a:solidFill>
              </a:rPr>
              <a:t> </a:t>
            </a:r>
            <a:r>
              <a:rPr sz="3200" spc="-25" dirty="0">
                <a:solidFill>
                  <a:srgbClr val="000000"/>
                </a:solidFill>
              </a:rPr>
              <a:t>K.)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16939" y="1757336"/>
            <a:ext cx="9766300" cy="190500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1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DELETE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REPLACE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69900" marR="5080" lvl="0" indent="-457200" defTabSz="914400" eaLnBrk="1" fontAlgn="auto" latinLnBrk="0" hangingPunct="1">
              <a:lnSpc>
                <a:spcPts val="2160"/>
              </a:lnSpc>
              <a:spcBef>
                <a:spcPts val="1025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(1)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	All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Flexible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Developments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must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include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Common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Open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Space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which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conforms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the 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provisions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2000" b="0" i="0" u="none" strike="noStrike" kern="0" cap="none" spc="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255-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96</a:t>
            </a:r>
            <a:r>
              <a:rPr kumimoji="0" sz="2000" b="0" i="0" u="none" strike="noStrike" kern="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2000" b="0" i="0" u="none" strike="noStrike" kern="0" cap="none" spc="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2000" b="0" i="0" u="none" strike="noStrike" kern="0" cap="none" spc="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Zoning</a:t>
            </a:r>
            <a:r>
              <a:rPr kumimoji="0" sz="2000" b="0" i="0" u="none" strike="noStrike" kern="0" cap="none" spc="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Bylaw.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This</a:t>
            </a:r>
            <a:r>
              <a:rPr kumimoji="0" sz="200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is</a:t>
            </a:r>
            <a:r>
              <a:rPr kumimoji="0" sz="2000" b="0" i="1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20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proposed</a:t>
            </a:r>
            <a:r>
              <a:rPr kumimoji="0" sz="2000" b="0" i="1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NEW</a:t>
            </a:r>
            <a:r>
              <a:rPr kumimoji="0" sz="2000" b="0" i="1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Common</a:t>
            </a:r>
            <a:r>
              <a:rPr kumimoji="0" sz="2000" b="0" i="1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Open</a:t>
            </a:r>
            <a:r>
              <a:rPr kumimoji="0" sz="2000" b="0" i="1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Space</a:t>
            </a:r>
            <a:r>
              <a:rPr kumimoji="0" sz="2000" b="0" i="1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Bylaw.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85889"/>
            <a:ext cx="88157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25" dirty="0">
                <a:solidFill>
                  <a:srgbClr val="000000"/>
                </a:solidFill>
              </a:rPr>
              <a:t>M.</a:t>
            </a:r>
            <a:r>
              <a:rPr sz="4400" spc="-105" dirty="0">
                <a:solidFill>
                  <a:srgbClr val="000000"/>
                </a:solidFill>
              </a:rPr>
              <a:t> </a:t>
            </a:r>
            <a:r>
              <a:rPr sz="4400" spc="-20" dirty="0">
                <a:solidFill>
                  <a:srgbClr val="000000"/>
                </a:solidFill>
              </a:rPr>
              <a:t>Ownership</a:t>
            </a:r>
            <a:r>
              <a:rPr sz="4400" spc="-110" dirty="0">
                <a:solidFill>
                  <a:srgbClr val="000000"/>
                </a:solidFill>
              </a:rPr>
              <a:t> </a:t>
            </a:r>
            <a:r>
              <a:rPr sz="4400" spc="-80" dirty="0">
                <a:solidFill>
                  <a:srgbClr val="000000"/>
                </a:solidFill>
              </a:rPr>
              <a:t>of</a:t>
            </a:r>
            <a:r>
              <a:rPr sz="4400" spc="-105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Common</a:t>
            </a:r>
            <a:r>
              <a:rPr sz="4400" spc="-114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Open</a:t>
            </a:r>
            <a:r>
              <a:rPr sz="4400" spc="-90" dirty="0">
                <a:solidFill>
                  <a:srgbClr val="000000"/>
                </a:solidFill>
              </a:rPr>
              <a:t> </a:t>
            </a:r>
            <a:r>
              <a:rPr sz="4400" spc="110" dirty="0">
                <a:solidFill>
                  <a:srgbClr val="000000"/>
                </a:solidFill>
              </a:rPr>
              <a:t>Space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018349"/>
            <a:ext cx="10327005" cy="3867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(previously</a:t>
            </a:r>
            <a:r>
              <a:rPr kumimoji="0" sz="32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L.)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7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1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DELETE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REPLACE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69265" marR="5080" lvl="0" indent="-457200" defTabSz="914400" eaLnBrk="1" fontAlgn="auto" latinLnBrk="0" hangingPunct="1">
              <a:lnSpc>
                <a:spcPts val="2160"/>
              </a:lnSpc>
              <a:spcBef>
                <a:spcPts val="1030"/>
              </a:spcBef>
              <a:spcAft>
                <a:spcPts val="0"/>
              </a:spcAft>
              <a:buClrTx/>
              <a:buSzTx/>
              <a:buFontTx/>
              <a:buAutoNum type="arabicParenBoth"/>
              <a:tabLst>
                <a:tab pos="469265" algn="l"/>
              </a:tabLst>
              <a:defRPr/>
            </a:pP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2000" b="0" i="0" u="none" strike="noStrike" kern="0" cap="none" spc="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Common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Open</a:t>
            </a:r>
            <a:r>
              <a:rPr kumimoji="0" sz="2000" b="0" i="0" u="none" strike="noStrike" kern="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Space</a:t>
            </a:r>
            <a:r>
              <a:rPr kumimoji="0" sz="2000" b="0" i="0" u="none" strike="noStrike" kern="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required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under 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Section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255-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31K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shall</a:t>
            </a:r>
            <a:r>
              <a:rPr kumimoji="0" sz="2000" b="0" i="0" u="none" strike="noStrike" kern="0" cap="none" spc="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be</a:t>
            </a:r>
            <a:r>
              <a:rPr kumimoji="0" sz="2000" b="0" i="0" u="none" strike="noStrike" kern="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permanently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restricted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for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use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as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open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space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not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permitted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to 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be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developed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into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additional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residential 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buildings,</a:t>
            </a:r>
            <a:r>
              <a:rPr kumimoji="0" sz="2000" b="0" i="0" u="none" strike="noStrike" kern="0" cap="none" spc="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commercial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uses,</a:t>
            </a:r>
            <a:r>
              <a:rPr kumimoji="0" sz="2000" b="0" i="0" u="none" strike="noStrike" kern="0" cap="none" spc="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or</a:t>
            </a:r>
            <a:r>
              <a:rPr kumimoji="0" sz="2000" b="0" i="0" u="none" strike="noStrike" kern="0" cap="none" spc="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other</a:t>
            </a:r>
            <a:r>
              <a:rPr kumimoji="0" sz="2000" b="0" i="0" u="none" strike="noStrike" kern="0" cap="none" spc="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improvements</a:t>
            </a:r>
            <a:r>
              <a:rPr kumimoji="0" sz="2000" b="0" i="0" u="none" strike="noStrike" kern="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except</a:t>
            </a:r>
            <a:r>
              <a:rPr kumimoji="0" sz="2000" b="0" i="0" u="none" strike="noStrike" kern="0" cap="none" spc="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as</a:t>
            </a:r>
            <a:r>
              <a:rPr kumimoji="0" sz="2000" b="0" i="0" u="none" strike="noStrike" kern="0" cap="none" spc="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permitted</a:t>
            </a:r>
            <a:r>
              <a:rPr kumimoji="0" sz="2000" b="0" i="0" u="none" strike="noStrike" kern="0" cap="none" spc="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2000" b="0" i="0" u="none" strike="noStrike" kern="0" cap="none" spc="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accordance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with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provisions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Section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255-</a:t>
            </a:r>
            <a:r>
              <a:rPr kumimoji="0" sz="2000" b="0" i="0" u="none" strike="noStrike" kern="0" cap="none" spc="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96.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69265" marR="27940" lvl="0" indent="-457200" defTabSz="914400" eaLnBrk="1" fontAlgn="auto" latinLnBrk="0" hangingPunct="1">
              <a:lnSpc>
                <a:spcPts val="216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Tx/>
              <a:buAutoNum type="arabicParenBoth"/>
              <a:tabLst>
                <a:tab pos="469265" algn="l"/>
              </a:tabLst>
              <a:defRPr/>
            </a:pP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Ownership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the required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Common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Open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Space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shall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conform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provisions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255-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96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Zoning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Bylaw.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4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255-</a:t>
            </a:r>
            <a:r>
              <a:rPr kumimoji="0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96</a:t>
            </a:r>
            <a:r>
              <a:rPr kumimoji="0" sz="2000" b="0" i="1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is</a:t>
            </a:r>
            <a:r>
              <a:rPr kumimoji="0" sz="2000" b="0" i="1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2000" b="0" i="1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proposed</a:t>
            </a:r>
            <a:r>
              <a:rPr kumimoji="0" sz="2000" b="0" i="1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NEW</a:t>
            </a:r>
            <a:r>
              <a:rPr kumimoji="0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Common</a:t>
            </a:r>
            <a:r>
              <a:rPr kumimoji="0" sz="200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Open</a:t>
            </a:r>
            <a:r>
              <a:rPr kumimoji="0" sz="200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Space</a:t>
            </a:r>
            <a:r>
              <a:rPr kumimoji="0" sz="2000" b="0" i="1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Bylaw.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2040" y="637120"/>
            <a:ext cx="11193145" cy="6144895"/>
            <a:chOff x="632040" y="637120"/>
            <a:chExt cx="11193145" cy="6144895"/>
          </a:xfrm>
        </p:grpSpPr>
        <p:sp>
          <p:nvSpPr>
            <p:cNvPr id="3" name="object 3"/>
            <p:cNvSpPr/>
            <p:nvPr/>
          </p:nvSpPr>
          <p:spPr>
            <a:xfrm>
              <a:off x="11118527" y="918260"/>
              <a:ext cx="706755" cy="5863590"/>
            </a:xfrm>
            <a:custGeom>
              <a:avLst/>
              <a:gdLst/>
              <a:ahLst/>
              <a:cxnLst/>
              <a:rect l="l" t="t" r="r" b="b"/>
              <a:pathLst>
                <a:path w="706754" h="5863590">
                  <a:moveTo>
                    <a:pt x="0" y="0"/>
                  </a:moveTo>
                  <a:lnTo>
                    <a:pt x="0" y="5384292"/>
                  </a:lnTo>
                  <a:lnTo>
                    <a:pt x="706132" y="5863539"/>
                  </a:lnTo>
                  <a:lnTo>
                    <a:pt x="706132" y="479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476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1117879" y="643465"/>
              <a:ext cx="420370" cy="5669280"/>
            </a:xfrm>
            <a:custGeom>
              <a:avLst/>
              <a:gdLst/>
              <a:ahLst/>
              <a:cxnLst/>
              <a:rect l="l" t="t" r="r" b="b"/>
              <a:pathLst>
                <a:path w="420370" h="5669280">
                  <a:moveTo>
                    <a:pt x="420306" y="0"/>
                  </a:moveTo>
                  <a:lnTo>
                    <a:pt x="0" y="266852"/>
                  </a:lnTo>
                  <a:lnTo>
                    <a:pt x="0" y="5668924"/>
                  </a:lnTo>
                  <a:lnTo>
                    <a:pt x="420306" y="5399658"/>
                  </a:lnTo>
                  <a:lnTo>
                    <a:pt x="420306" y="0"/>
                  </a:lnTo>
                  <a:close/>
                </a:path>
              </a:pathLst>
            </a:custGeom>
            <a:solidFill>
              <a:srgbClr val="0A2F4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38390" y="643470"/>
              <a:ext cx="10934065" cy="5392420"/>
            </a:xfrm>
            <a:custGeom>
              <a:avLst/>
              <a:gdLst/>
              <a:ahLst/>
              <a:cxnLst/>
              <a:rect l="l" t="t" r="r" b="b"/>
              <a:pathLst>
                <a:path w="10934065" h="5392420">
                  <a:moveTo>
                    <a:pt x="10933506" y="0"/>
                  </a:moveTo>
                  <a:lnTo>
                    <a:pt x="0" y="0"/>
                  </a:lnTo>
                  <a:lnTo>
                    <a:pt x="0" y="5391950"/>
                  </a:lnTo>
                  <a:lnTo>
                    <a:pt x="10933506" y="5391950"/>
                  </a:lnTo>
                  <a:lnTo>
                    <a:pt x="109335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38390" y="643470"/>
              <a:ext cx="10934065" cy="5392420"/>
            </a:xfrm>
            <a:custGeom>
              <a:avLst/>
              <a:gdLst/>
              <a:ahLst/>
              <a:cxnLst/>
              <a:rect l="l" t="t" r="r" b="b"/>
              <a:pathLst>
                <a:path w="10934065" h="5392420">
                  <a:moveTo>
                    <a:pt x="0" y="0"/>
                  </a:moveTo>
                  <a:lnTo>
                    <a:pt x="10933506" y="0"/>
                  </a:lnTo>
                  <a:lnTo>
                    <a:pt x="10933506" y="5391950"/>
                  </a:lnTo>
                  <a:lnTo>
                    <a:pt x="0" y="539195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145F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57227" y="2110331"/>
          <a:ext cx="9667232" cy="244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4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9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10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10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10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10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10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648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63220">
                <a:tc rowSpan="3">
                  <a:txBody>
                    <a:bodyPr/>
                    <a:lstStyle/>
                    <a:p>
                      <a:pPr marL="116205" marR="1758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Use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Classification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Residential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Uses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3"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Zoning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Districts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2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Residence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AGR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Business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Industrial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16839" marR="1987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Water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Supply Protection Overlay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625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A-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A-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625"/>
                        </a:lnSpc>
                      </a:pP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B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625"/>
                        </a:lnSpc>
                      </a:pP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625"/>
                        </a:lnSpc>
                      </a:pP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A1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625"/>
                        </a:lnSpc>
                      </a:pP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625"/>
                        </a:lnSpc>
                      </a:pP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B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625"/>
                        </a:lnSpc>
                      </a:pP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625"/>
                        </a:lnSpc>
                      </a:pP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625"/>
                        </a:lnSpc>
                      </a:pP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B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625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Garden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1585">
                <a:tc>
                  <a:txBody>
                    <a:bodyPr/>
                    <a:lstStyle/>
                    <a:p>
                      <a:pPr marL="86995">
                        <a:lnSpc>
                          <a:spcPts val="1845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Flexible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6995" marR="17716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residential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developments,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as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provided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Article</a:t>
                      </a:r>
                      <a:r>
                        <a:rPr sz="16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VII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6995" marR="192405">
                        <a:lnSpc>
                          <a:spcPct val="100000"/>
                        </a:lnSpc>
                      </a:pPr>
                      <a:r>
                        <a:rPr sz="1400" strike="sngStrike" spc="-25" dirty="0">
                          <a:latin typeface="Times New Roman"/>
                          <a:cs typeface="Times New Roman"/>
                        </a:rPr>
                        <a:t>SP</a:t>
                      </a:r>
                      <a:r>
                        <a:rPr sz="1400" strike="noStrike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trike="noStrike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SPR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02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 marR="259715">
                        <a:lnSpc>
                          <a:spcPct val="100000"/>
                        </a:lnSpc>
                      </a:pPr>
                      <a:r>
                        <a:rPr sz="1400" strike="sngStrike" spc="-25" dirty="0">
                          <a:latin typeface="Times New Roman"/>
                          <a:cs typeface="Times New Roman"/>
                        </a:rPr>
                        <a:t>SP</a:t>
                      </a:r>
                      <a:r>
                        <a:rPr sz="1400" strike="noStrike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trike="noStrike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SPR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6995" marR="153670" indent="-635">
                        <a:lnSpc>
                          <a:spcPct val="100000"/>
                        </a:lnSpc>
                      </a:pPr>
                      <a:r>
                        <a:rPr sz="1400" strike="sngStrike" spc="-25" dirty="0">
                          <a:latin typeface="Times New Roman"/>
                          <a:cs typeface="Times New Roman"/>
                        </a:rPr>
                        <a:t>SP</a:t>
                      </a:r>
                      <a:r>
                        <a:rPr sz="1400" strike="noStrike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trike="noStrike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SPR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02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6995" marR="193040">
                        <a:lnSpc>
                          <a:spcPct val="100000"/>
                        </a:lnSpc>
                      </a:pPr>
                      <a:r>
                        <a:rPr sz="1400" strike="sngStrike" spc="-25" dirty="0">
                          <a:latin typeface="Times New Roman"/>
                          <a:cs typeface="Times New Roman"/>
                        </a:rPr>
                        <a:t>SP</a:t>
                      </a:r>
                      <a:r>
                        <a:rPr sz="1400" strike="noStrike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trike="noStrike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SPR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02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6995" marR="316230">
                        <a:lnSpc>
                          <a:spcPct val="100000"/>
                        </a:lnSpc>
                      </a:pPr>
                      <a:r>
                        <a:rPr sz="1400" strike="sngStrike" spc="-25" dirty="0">
                          <a:latin typeface="Times New Roman"/>
                          <a:cs typeface="Times New Roman"/>
                        </a:rPr>
                        <a:t>SP</a:t>
                      </a:r>
                      <a:r>
                        <a:rPr sz="1400" strike="noStrike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trike="noStrike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SPR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025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SP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93139" y="791971"/>
            <a:ext cx="4595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000000"/>
                </a:solidFill>
                <a:latin typeface="Calibri"/>
                <a:cs typeface="Calibri"/>
              </a:rPr>
              <a:t>255</a:t>
            </a:r>
            <a:r>
              <a:rPr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1" spc="70" dirty="0">
                <a:solidFill>
                  <a:srgbClr val="000000"/>
                </a:solidFill>
                <a:latin typeface="Calibri"/>
                <a:cs typeface="Calibri"/>
              </a:rPr>
              <a:t>Attachment</a:t>
            </a:r>
            <a:r>
              <a:rPr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b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1" spc="120" dirty="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1" spc="80" dirty="0">
                <a:solidFill>
                  <a:srgbClr val="000000"/>
                </a:solidFill>
                <a:latin typeface="Calibri"/>
                <a:cs typeface="Calibri"/>
              </a:rPr>
              <a:t>Regulations</a:t>
            </a:r>
            <a:r>
              <a:rPr b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1" spc="105" dirty="0">
                <a:solidFill>
                  <a:srgbClr val="000000"/>
                </a:solidFill>
                <a:latin typeface="Calibri"/>
                <a:cs typeface="Calibri"/>
              </a:rPr>
              <a:t>Schedule </a:t>
            </a:r>
            <a:r>
              <a:rPr b="1" spc="85" dirty="0">
                <a:solidFill>
                  <a:srgbClr val="000000"/>
                </a:solidFill>
                <a:latin typeface="Calibri"/>
                <a:cs typeface="Calibri"/>
              </a:rPr>
              <a:t>Proposed</a:t>
            </a:r>
            <a:r>
              <a:rPr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1" spc="80" dirty="0">
                <a:solidFill>
                  <a:srgbClr val="000000"/>
                </a:solidFill>
                <a:latin typeface="Calibri"/>
                <a:cs typeface="Calibri"/>
              </a:rPr>
              <a:t>Amendments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841401"/>
            <a:ext cx="10358120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sz="4400" b="1" spc="125" dirty="0">
                <a:solidFill>
                  <a:srgbClr val="60CAF4"/>
                </a:solidFill>
                <a:latin typeface="Calibri"/>
                <a:cs typeface="Calibri"/>
              </a:rPr>
              <a:t>NEW</a:t>
            </a:r>
            <a:r>
              <a:rPr lang="en-US" sz="4400" dirty="0"/>
              <a:t>  </a:t>
            </a:r>
            <a:r>
              <a:rPr sz="4400" b="1" spc="155" dirty="0">
                <a:solidFill>
                  <a:srgbClr val="60CAF4"/>
                </a:solidFill>
                <a:latin typeface="Calibri"/>
                <a:cs typeface="Calibri"/>
              </a:rPr>
              <a:t>255-</a:t>
            </a:r>
            <a:r>
              <a:rPr lang="en-US" sz="4400" b="1" spc="130" dirty="0">
                <a:solidFill>
                  <a:srgbClr val="60CAF4"/>
                </a:solidFill>
              </a:rPr>
              <a:t>XX</a:t>
            </a:r>
            <a:r>
              <a:rPr sz="4400" b="1" spc="-150" dirty="0">
                <a:solidFill>
                  <a:srgbClr val="60CAF4"/>
                </a:solidFill>
                <a:latin typeface="Calibri"/>
                <a:cs typeface="Calibri"/>
              </a:rPr>
              <a:t> </a:t>
            </a:r>
            <a:r>
              <a:rPr sz="4400" b="1" spc="120" dirty="0">
                <a:solidFill>
                  <a:srgbClr val="60CAF4"/>
                </a:solidFill>
                <a:latin typeface="Calibri"/>
                <a:cs typeface="Calibri"/>
              </a:rPr>
              <a:t>Common</a:t>
            </a:r>
            <a:r>
              <a:rPr sz="4400" b="1" spc="-130" dirty="0">
                <a:solidFill>
                  <a:srgbClr val="60CAF4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60CAF4"/>
                </a:solidFill>
                <a:latin typeface="Calibri"/>
                <a:cs typeface="Calibri"/>
              </a:rPr>
              <a:t>Drive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00733"/>
            <a:ext cx="10290175" cy="347338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27685" marR="5080" indent="-515620">
              <a:lnSpc>
                <a:spcPts val="2590"/>
              </a:lnSpc>
              <a:spcBef>
                <a:spcPts val="425"/>
              </a:spcBef>
              <a:buAutoNum type="alphaUcPeriod"/>
              <a:tabLst>
                <a:tab pos="527685" algn="l"/>
              </a:tabLst>
            </a:pPr>
            <a:r>
              <a:rPr sz="2400" spc="75" dirty="0">
                <a:latin typeface="Calibri"/>
                <a:cs typeface="Calibri"/>
              </a:rPr>
              <a:t>Applicable</a:t>
            </a:r>
            <a:r>
              <a:rPr sz="2400" dirty="0">
                <a:latin typeface="Calibri"/>
                <a:cs typeface="Calibri"/>
              </a:rPr>
              <a:t> to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45" dirty="0">
                <a:latin typeface="Calibri"/>
                <a:cs typeface="Calibri"/>
              </a:rPr>
              <a:t>multifamily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developments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and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developments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than </a:t>
            </a:r>
            <a:r>
              <a:rPr sz="2400" spc="60" dirty="0">
                <a:latin typeface="Calibri"/>
                <a:cs typeface="Calibri"/>
              </a:rPr>
              <a:t>1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building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dwelling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85" dirty="0">
                <a:latin typeface="Calibri"/>
                <a:cs typeface="Calibri"/>
              </a:rPr>
              <a:t>purposes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75" dirty="0">
                <a:latin typeface="Calibri"/>
                <a:cs typeface="Calibri"/>
              </a:rPr>
              <a:t>single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70" dirty="0">
                <a:latin typeface="Calibri"/>
                <a:cs typeface="Calibri"/>
              </a:rPr>
              <a:t>parcel</a:t>
            </a:r>
            <a:endParaRPr sz="2400" dirty="0">
              <a:latin typeface="Calibri"/>
              <a:cs typeface="Calibri"/>
            </a:endParaRPr>
          </a:p>
          <a:p>
            <a:pPr marL="527685" marR="437515" indent="-515620">
              <a:lnSpc>
                <a:spcPts val="2590"/>
              </a:lnSpc>
              <a:spcBef>
                <a:spcPts val="1000"/>
              </a:spcBef>
              <a:buAutoNum type="alphaUcPeriod"/>
              <a:tabLst>
                <a:tab pos="527685" algn="l"/>
              </a:tabLst>
            </a:pPr>
            <a:r>
              <a:rPr sz="2400" spc="65" dirty="0">
                <a:latin typeface="Calibri"/>
                <a:cs typeface="Calibri"/>
              </a:rPr>
              <a:t>Planning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Board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adopt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110" dirty="0">
                <a:latin typeface="Calibri"/>
                <a:cs typeface="Calibri"/>
              </a:rPr>
              <a:t>Rules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65" dirty="0">
                <a:latin typeface="Calibri"/>
                <a:cs typeface="Calibri"/>
              </a:rPr>
              <a:t>Regulations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70" dirty="0">
                <a:latin typeface="Calibri"/>
                <a:cs typeface="Calibri"/>
              </a:rPr>
              <a:t>design,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construction </a:t>
            </a:r>
            <a:r>
              <a:rPr sz="2400" spc="8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75" dirty="0">
                <a:latin typeface="Calibri"/>
                <a:cs typeface="Calibri"/>
              </a:rPr>
              <a:t>maintenance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130" dirty="0">
                <a:latin typeface="Calibri"/>
                <a:cs typeface="Calibri"/>
              </a:rPr>
              <a:t>Common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Drive.</a:t>
            </a:r>
            <a:endParaRPr sz="24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85"/>
              </a:spcBef>
              <a:buAutoNum type="alphaUcPeriod"/>
              <a:tabLst>
                <a:tab pos="527685" algn="l"/>
              </a:tabLst>
            </a:pPr>
            <a:r>
              <a:rPr sz="2400" spc="130" dirty="0">
                <a:latin typeface="Calibri"/>
                <a:cs typeface="Calibri"/>
              </a:rPr>
              <a:t>Common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Drive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105" dirty="0">
                <a:latin typeface="Calibri"/>
                <a:cs typeface="Calibri"/>
              </a:rPr>
              <a:t>plans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70" dirty="0">
                <a:latin typeface="Calibri"/>
                <a:cs typeface="Calibri"/>
              </a:rPr>
              <a:t>be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approved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65" dirty="0">
                <a:latin typeface="Calibri"/>
                <a:cs typeface="Calibri"/>
              </a:rPr>
              <a:t>Planning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Board.</a:t>
            </a:r>
            <a:endParaRPr sz="2400" dirty="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710"/>
              </a:spcBef>
              <a:buAutoNum type="alphaUcPeriod"/>
              <a:tabLst>
                <a:tab pos="527685" algn="l"/>
              </a:tabLst>
            </a:pPr>
            <a:r>
              <a:rPr sz="2400" spc="130" dirty="0">
                <a:latin typeface="Calibri"/>
                <a:cs typeface="Calibri"/>
              </a:rPr>
              <a:t>Common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Drives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NOT:</a:t>
            </a:r>
            <a:endParaRPr sz="2400" dirty="0">
              <a:latin typeface="Calibri"/>
              <a:cs typeface="Calibri"/>
            </a:endParaRPr>
          </a:p>
          <a:p>
            <a:pPr marL="926465" lvl="1" indent="-456565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926465" algn="l"/>
              </a:tabLst>
            </a:pPr>
            <a:r>
              <a:rPr sz="2000" spc="45" dirty="0">
                <a:latin typeface="Calibri"/>
                <a:cs typeface="Calibri"/>
              </a:rPr>
              <a:t>Existing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public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45" dirty="0">
                <a:latin typeface="Calibri"/>
                <a:cs typeface="Calibri"/>
              </a:rPr>
              <a:t>ways</a:t>
            </a:r>
            <a:endParaRPr sz="2000" dirty="0">
              <a:latin typeface="Calibri"/>
              <a:cs typeface="Calibri"/>
            </a:endParaRPr>
          </a:p>
          <a:p>
            <a:pPr marL="926465" lvl="1" indent="-456565">
              <a:lnSpc>
                <a:spcPct val="100000"/>
              </a:lnSpc>
              <a:spcBef>
                <a:spcPts val="250"/>
              </a:spcBef>
              <a:buAutoNum type="arabicPeriod"/>
              <a:tabLst>
                <a:tab pos="926465" algn="l"/>
              </a:tabLst>
            </a:pPr>
            <a:r>
              <a:rPr sz="2000" spc="65" dirty="0">
                <a:latin typeface="Calibri"/>
                <a:cs typeface="Calibri"/>
              </a:rPr>
              <a:t>Subdivision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40" dirty="0">
                <a:latin typeface="Calibri"/>
                <a:cs typeface="Calibri"/>
              </a:rPr>
              <a:t>roads</a:t>
            </a:r>
            <a:endParaRPr sz="2000" dirty="0">
              <a:latin typeface="Calibri"/>
              <a:cs typeface="Calibri"/>
            </a:endParaRPr>
          </a:p>
          <a:p>
            <a:pPr marL="926465" lvl="1" indent="-456565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926465" algn="l"/>
              </a:tabLst>
            </a:pPr>
            <a:r>
              <a:rPr sz="2000" dirty="0">
                <a:latin typeface="Calibri"/>
                <a:cs typeface="Calibri"/>
              </a:rPr>
              <a:t>Preexisting </a:t>
            </a:r>
            <a:r>
              <a:rPr sz="2000" spc="65" dirty="0">
                <a:latin typeface="Calibri"/>
                <a:cs typeface="Calibri"/>
              </a:rPr>
              <a:t>ways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prior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45" dirty="0">
                <a:latin typeface="Calibri"/>
                <a:cs typeface="Calibri"/>
              </a:rPr>
              <a:t>adoption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Subdivision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Control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Law</a:t>
            </a:r>
            <a:r>
              <a:rPr lang="en-US" sz="2000" spc="65" dirty="0">
                <a:latin typeface="Calibri"/>
                <a:cs typeface="Calibri"/>
              </a:rPr>
              <a:t> (c.1954)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9DE72-3566-345E-D283-5C0DD4CB71F3}"/>
              </a:ext>
            </a:extLst>
          </p:cNvPr>
          <p:cNvSpPr txBox="1"/>
          <p:nvPr/>
        </p:nvSpPr>
        <p:spPr>
          <a:xfrm>
            <a:off x="916939" y="182023"/>
            <a:ext cx="1312095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ARTICLE 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876BBE1A-6CAF-D61A-AE32-30EC60581C8E}"/>
              </a:ext>
            </a:extLst>
          </p:cNvPr>
          <p:cNvSpPr txBox="1"/>
          <p:nvPr/>
        </p:nvSpPr>
        <p:spPr>
          <a:xfrm>
            <a:off x="1131216" y="903401"/>
            <a:ext cx="9341963" cy="46673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>
              <a:lnSpc>
                <a:spcPts val="2510"/>
              </a:lnSpc>
              <a:spcBef>
                <a:spcPts val="95"/>
              </a:spcBef>
            </a:pPr>
            <a:r>
              <a:rPr lang="en-US" sz="2200" b="1" dirty="0">
                <a:latin typeface="Calibri"/>
                <a:cs typeface="Calibri"/>
              </a:rPr>
              <a:t>Article 9: </a:t>
            </a:r>
            <a:r>
              <a:rPr lang="en-US" sz="2200" dirty="0">
                <a:latin typeface="Calibri"/>
                <a:cs typeface="Calibri"/>
              </a:rPr>
              <a:t>Amendments </a:t>
            </a:r>
            <a:r>
              <a:rPr sz="2200" dirty="0">
                <a:latin typeface="Calibri"/>
                <a:cs typeface="Calibri"/>
              </a:rPr>
              <a:t>255-31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Flexible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Development</a:t>
            </a:r>
            <a:r>
              <a:rPr lang="en-US" sz="2200" spc="-10" dirty="0">
                <a:latin typeface="Calibri"/>
                <a:cs typeface="Calibri"/>
              </a:rPr>
              <a:t> &amp; </a:t>
            </a:r>
          </a:p>
          <a:p>
            <a:pPr marL="927100">
              <a:lnSpc>
                <a:spcPts val="2510"/>
              </a:lnSpc>
              <a:spcBef>
                <a:spcPts val="95"/>
              </a:spcBef>
            </a:pPr>
            <a:r>
              <a:rPr lang="en-US" sz="2200" spc="-10" dirty="0">
                <a:latin typeface="Calibri"/>
                <a:cs typeface="Calibri"/>
              </a:rPr>
              <a:t>	     </a:t>
            </a:r>
            <a:r>
              <a:rPr lang="en-US" sz="2200" dirty="0">
                <a:latin typeface="Calibri"/>
                <a:cs typeface="Calibri"/>
              </a:rPr>
              <a:t>255</a:t>
            </a:r>
            <a:r>
              <a:rPr lang="en-US" sz="2200" spc="-15" dirty="0">
                <a:latin typeface="Calibri"/>
                <a:cs typeface="Calibri"/>
              </a:rPr>
              <a:t> </a:t>
            </a:r>
            <a:r>
              <a:rPr lang="en-US" sz="2200" spc="-25" dirty="0">
                <a:latin typeface="Calibri"/>
                <a:cs typeface="Calibri"/>
              </a:rPr>
              <a:t>Attachment</a:t>
            </a:r>
            <a:r>
              <a:rPr lang="en-US" sz="2200" spc="-10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1</a:t>
            </a:r>
            <a:r>
              <a:rPr lang="en-US" sz="2200" spc="-10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Use</a:t>
            </a:r>
            <a:r>
              <a:rPr lang="en-US" sz="2200" spc="-10" dirty="0">
                <a:latin typeface="Calibri"/>
                <a:cs typeface="Calibri"/>
              </a:rPr>
              <a:t> Regulations</a:t>
            </a:r>
            <a:r>
              <a:rPr lang="en-US" sz="2200" spc="-30" dirty="0">
                <a:latin typeface="Calibri"/>
                <a:cs typeface="Calibri"/>
              </a:rPr>
              <a:t> </a:t>
            </a:r>
            <a:r>
              <a:rPr lang="en-US" sz="2200" spc="-10" dirty="0">
                <a:latin typeface="Calibri"/>
                <a:cs typeface="Calibri"/>
              </a:rPr>
              <a:t>Schedule</a:t>
            </a:r>
          </a:p>
          <a:p>
            <a:pPr marL="927100">
              <a:lnSpc>
                <a:spcPts val="2510"/>
              </a:lnSpc>
              <a:spcBef>
                <a:spcPts val="95"/>
              </a:spcBef>
            </a:pPr>
            <a:endParaRPr lang="en-US" sz="2200" dirty="0">
              <a:latin typeface="Calibri"/>
              <a:cs typeface="Calibri"/>
            </a:endParaRPr>
          </a:p>
          <a:p>
            <a:pPr marL="927100">
              <a:lnSpc>
                <a:spcPts val="2510"/>
              </a:lnSpc>
              <a:spcBef>
                <a:spcPts val="95"/>
              </a:spcBef>
            </a:pPr>
            <a:r>
              <a:rPr lang="en-US" sz="2200" b="1" dirty="0">
                <a:latin typeface="Calibri"/>
                <a:cs typeface="Calibri"/>
              </a:rPr>
              <a:t>Article 10: </a:t>
            </a:r>
            <a:r>
              <a:rPr lang="en-US" sz="2200" dirty="0">
                <a:latin typeface="Calibri"/>
                <a:cs typeface="Calibri"/>
              </a:rPr>
              <a:t>NEW Bylaw -- 255-XX</a:t>
            </a:r>
            <a:r>
              <a:rPr lang="en-US" sz="2200" spc="65" dirty="0">
                <a:latin typeface="Calibri"/>
                <a:cs typeface="Calibri"/>
              </a:rPr>
              <a:t> </a:t>
            </a:r>
            <a:r>
              <a:rPr lang="en-US" sz="2200" dirty="0">
                <a:latin typeface="Calibri"/>
                <a:cs typeface="Calibri"/>
              </a:rPr>
              <a:t>Common</a:t>
            </a:r>
            <a:r>
              <a:rPr lang="en-US" sz="2200" spc="105" dirty="0">
                <a:latin typeface="Calibri"/>
                <a:cs typeface="Calibri"/>
              </a:rPr>
              <a:t> </a:t>
            </a:r>
            <a:r>
              <a:rPr lang="en-US" sz="2200" spc="-20" dirty="0">
                <a:latin typeface="Calibri"/>
                <a:cs typeface="Calibri"/>
              </a:rPr>
              <a:t>Drive</a:t>
            </a:r>
          </a:p>
          <a:p>
            <a:pPr marL="927100">
              <a:lnSpc>
                <a:spcPts val="2510"/>
              </a:lnSpc>
              <a:spcBef>
                <a:spcPts val="95"/>
              </a:spcBef>
            </a:pPr>
            <a:endParaRPr lang="en-US" sz="2200" spc="-20" dirty="0">
              <a:latin typeface="Calibri"/>
              <a:cs typeface="Calibri"/>
            </a:endParaRPr>
          </a:p>
          <a:p>
            <a:pPr marL="927100">
              <a:lnSpc>
                <a:spcPts val="2510"/>
              </a:lnSpc>
              <a:spcBef>
                <a:spcPts val="95"/>
              </a:spcBef>
            </a:pPr>
            <a:r>
              <a:rPr lang="en-US" sz="2200" b="1" dirty="0">
                <a:latin typeface="Calibri"/>
                <a:cs typeface="Calibri"/>
              </a:rPr>
              <a:t>Article 11: </a:t>
            </a:r>
            <a:r>
              <a:rPr lang="en-US" sz="2200" dirty="0">
                <a:latin typeface="Calibri"/>
                <a:cs typeface="Calibri"/>
              </a:rPr>
              <a:t>NEW Bylaw -- 255-YY Common Open Space</a:t>
            </a:r>
          </a:p>
          <a:p>
            <a:pPr marL="927100">
              <a:lnSpc>
                <a:spcPts val="2510"/>
              </a:lnSpc>
              <a:spcBef>
                <a:spcPts val="95"/>
              </a:spcBef>
            </a:pPr>
            <a:endParaRPr sz="2200" dirty="0">
              <a:latin typeface="Calibri"/>
              <a:cs typeface="Calibri"/>
            </a:endParaRPr>
          </a:p>
          <a:p>
            <a:pPr marL="927100" marR="5080">
              <a:lnSpc>
                <a:spcPts val="2380"/>
              </a:lnSpc>
              <a:spcBef>
                <a:spcPts val="165"/>
              </a:spcBef>
            </a:pPr>
            <a:r>
              <a:rPr lang="en-US" sz="2200" b="1" dirty="0">
                <a:latin typeface="Calibri"/>
                <a:cs typeface="Calibri"/>
              </a:rPr>
              <a:t>Article 12: </a:t>
            </a:r>
            <a:r>
              <a:rPr lang="en-US" sz="2200" dirty="0">
                <a:latin typeface="Calibri"/>
                <a:cs typeface="Calibri"/>
              </a:rPr>
              <a:t>Amendments </a:t>
            </a:r>
            <a:r>
              <a:rPr sz="2200" dirty="0">
                <a:latin typeface="Calibri"/>
                <a:cs typeface="Calibri"/>
              </a:rPr>
              <a:t>255-47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Multifamily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Multiple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Dwellings</a:t>
            </a:r>
            <a:endParaRPr lang="en-US" sz="2200" spc="-10" dirty="0">
              <a:latin typeface="Calibri"/>
              <a:cs typeface="Calibri"/>
            </a:endParaRPr>
          </a:p>
          <a:p>
            <a:pPr marL="927100" marR="5080">
              <a:lnSpc>
                <a:spcPts val="2380"/>
              </a:lnSpc>
              <a:spcBef>
                <a:spcPts val="165"/>
              </a:spcBef>
            </a:pPr>
            <a:endParaRPr lang="en-US" sz="2200" spc="-10" dirty="0">
              <a:latin typeface="Calibri"/>
              <a:cs typeface="Calibri"/>
            </a:endParaRPr>
          </a:p>
          <a:p>
            <a:pPr marL="927100" marR="5080">
              <a:lnSpc>
                <a:spcPts val="2380"/>
              </a:lnSpc>
              <a:spcBef>
                <a:spcPts val="165"/>
              </a:spcBef>
            </a:pPr>
            <a:endParaRPr lang="en-US" sz="2200" spc="-10" dirty="0">
              <a:latin typeface="Calibri"/>
              <a:cs typeface="Calibri"/>
            </a:endParaRPr>
          </a:p>
          <a:p>
            <a:pPr marL="927100" marR="5080">
              <a:lnSpc>
                <a:spcPts val="2380"/>
              </a:lnSpc>
              <a:spcBef>
                <a:spcPts val="165"/>
              </a:spcBef>
            </a:pPr>
            <a:endParaRPr lang="en-US" sz="2200" spc="-10" dirty="0">
              <a:latin typeface="Calibri"/>
              <a:cs typeface="Calibri"/>
            </a:endParaRPr>
          </a:p>
          <a:p>
            <a:pPr marL="927100" marR="5080">
              <a:lnSpc>
                <a:spcPts val="2380"/>
              </a:lnSpc>
              <a:spcBef>
                <a:spcPts val="165"/>
              </a:spcBef>
            </a:pPr>
            <a:r>
              <a:rPr lang="en-US" sz="2200" spc="-10" dirty="0">
                <a:latin typeface="Calibri"/>
                <a:cs typeface="Calibri"/>
              </a:rPr>
              <a:t>Planning Board Report to Town Meeting:</a:t>
            </a:r>
          </a:p>
          <a:p>
            <a:pPr marL="927100" marR="5080">
              <a:lnSpc>
                <a:spcPts val="2380"/>
              </a:lnSpc>
              <a:spcBef>
                <a:spcPts val="165"/>
              </a:spcBef>
            </a:pPr>
            <a:r>
              <a:rPr lang="en-US" sz="2200" dirty="0">
                <a:latin typeface="Calibri"/>
                <a:cs typeface="Calibri"/>
                <a:hlinkClick r:id="rId2"/>
              </a:rPr>
              <a:t>https://www.southhadley.org/1318/ProposedDraft-Bylaws</a:t>
            </a:r>
            <a:endParaRPr lang="en-US" sz="2200" spc="-10" dirty="0">
              <a:latin typeface="Calibri"/>
              <a:cs typeface="Calibri"/>
            </a:endParaRPr>
          </a:p>
          <a:p>
            <a:pPr marL="927100" marR="5080">
              <a:lnSpc>
                <a:spcPts val="2380"/>
              </a:lnSpc>
              <a:spcBef>
                <a:spcPts val="165"/>
              </a:spcBef>
            </a:pPr>
            <a:endParaRPr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397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32585" y="346591"/>
            <a:ext cx="9841865" cy="230568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805"/>
              </a:spcBef>
              <a:buAutoNum type="alphaUcPeriod" startAt="5"/>
              <a:tabLst>
                <a:tab pos="329565" algn="l"/>
              </a:tabLst>
            </a:pPr>
            <a:r>
              <a:rPr sz="2400" spc="110" dirty="0">
                <a:latin typeface="Calibri"/>
                <a:cs typeface="Calibri"/>
              </a:rPr>
              <a:t>Land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fronting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130" dirty="0">
                <a:latin typeface="Calibri"/>
                <a:cs typeface="Calibri"/>
              </a:rPr>
              <a:t>Common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Drives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eligible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70" dirty="0">
                <a:latin typeface="Calibri"/>
                <a:cs typeface="Calibri"/>
              </a:rPr>
              <a:t>ANR.</a:t>
            </a:r>
            <a:endParaRPr sz="2400" dirty="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710"/>
              </a:spcBef>
              <a:buAutoNum type="alphaUcPeriod" startAt="5"/>
              <a:tabLst>
                <a:tab pos="287020" algn="l"/>
              </a:tabLst>
            </a:pPr>
            <a:r>
              <a:rPr sz="2400" spc="55" dirty="0">
                <a:latin typeface="Calibri"/>
                <a:cs typeface="Calibri"/>
              </a:rPr>
              <a:t>Statement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adequate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way.</a:t>
            </a:r>
            <a:endParaRPr sz="2400" dirty="0">
              <a:latin typeface="Calibri"/>
              <a:cs typeface="Calibri"/>
            </a:endParaRPr>
          </a:p>
          <a:p>
            <a:pPr marL="376555" indent="-363855">
              <a:lnSpc>
                <a:spcPct val="100000"/>
              </a:lnSpc>
              <a:spcBef>
                <a:spcPts val="720"/>
              </a:spcBef>
              <a:buAutoNum type="alphaUcPeriod" startAt="5"/>
              <a:tabLst>
                <a:tab pos="376555" algn="l"/>
              </a:tabLst>
            </a:pPr>
            <a:r>
              <a:rPr sz="2400" spc="45" dirty="0">
                <a:latin typeface="Calibri"/>
                <a:cs typeface="Calibri"/>
              </a:rPr>
              <a:t>Maintenance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85" dirty="0">
                <a:latin typeface="Calibri"/>
                <a:cs typeface="Calibri"/>
              </a:rPr>
              <a:t>Plan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70" dirty="0">
                <a:latin typeface="Calibri"/>
                <a:cs typeface="Calibri"/>
              </a:rPr>
              <a:t>be</a:t>
            </a:r>
            <a:r>
              <a:rPr sz="2400" dirty="0">
                <a:latin typeface="Calibri"/>
                <a:cs typeface="Calibri"/>
              </a:rPr>
              <a:t> recorded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85" dirty="0">
                <a:latin typeface="Calibri"/>
                <a:cs typeface="Calibri"/>
              </a:rPr>
              <a:t>Hamshire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County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Registry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85" dirty="0">
                <a:latin typeface="Calibri"/>
                <a:cs typeface="Calibri"/>
              </a:rPr>
              <a:t>Deeds.</a:t>
            </a:r>
            <a:endParaRPr sz="2400" dirty="0">
              <a:latin typeface="Calibri"/>
              <a:cs typeface="Calibri"/>
            </a:endParaRPr>
          </a:p>
          <a:p>
            <a:pPr marL="376555" indent="-363855">
              <a:lnSpc>
                <a:spcPct val="100000"/>
              </a:lnSpc>
              <a:spcBef>
                <a:spcPts val="705"/>
              </a:spcBef>
              <a:buAutoNum type="alphaUcPeriod" startAt="5"/>
              <a:tabLst>
                <a:tab pos="376555" algn="l"/>
              </a:tabLst>
            </a:pPr>
            <a:r>
              <a:rPr sz="2400" spc="85" dirty="0">
                <a:latin typeface="Calibri"/>
                <a:cs typeface="Calibri"/>
              </a:rPr>
              <a:t>Financial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Performance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Guarantee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may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70" dirty="0">
                <a:latin typeface="Calibri"/>
                <a:cs typeface="Calibri"/>
              </a:rPr>
              <a:t>be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required.</a:t>
            </a:r>
            <a:endParaRPr sz="2400" dirty="0">
              <a:latin typeface="Calibri"/>
              <a:cs typeface="Calibri"/>
            </a:endParaRPr>
          </a:p>
          <a:p>
            <a:pPr marL="12701">
              <a:lnSpc>
                <a:spcPct val="100000"/>
              </a:lnSpc>
              <a:spcBef>
                <a:spcPts val="710"/>
              </a:spcBef>
              <a:tabLst>
                <a:tab pos="527685" algn="l"/>
              </a:tabLst>
            </a:pPr>
            <a:r>
              <a:rPr lang="en-US" sz="2400" spc="65" dirty="0">
                <a:latin typeface="Calibri"/>
                <a:cs typeface="Calibri"/>
              </a:rPr>
              <a:t>I. </a:t>
            </a:r>
            <a:r>
              <a:rPr sz="2400" spc="65" dirty="0">
                <a:latin typeface="Calibri"/>
                <a:cs typeface="Calibri"/>
              </a:rPr>
              <a:t>Form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performance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guranatee.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EFB04-F67D-012D-1F2B-524FE36D4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3232332"/>
            <a:ext cx="2933700" cy="32956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6E9A34-76BF-AD9E-563A-A750D054B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24" y="3453097"/>
            <a:ext cx="5175976" cy="307488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3290E5-C606-5E7E-F6A8-3D041A40BFB3}"/>
              </a:ext>
            </a:extLst>
          </p:cNvPr>
          <p:cNvSpPr txBox="1"/>
          <p:nvPr/>
        </p:nvSpPr>
        <p:spPr>
          <a:xfrm>
            <a:off x="855407" y="2942304"/>
            <a:ext cx="491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Common Drive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DA5638-D043-DCB1-4CA0-41DBEA6266C6}"/>
              </a:ext>
            </a:extLst>
          </p:cNvPr>
          <p:cNvSpPr txBox="1"/>
          <p:nvPr/>
        </p:nvSpPr>
        <p:spPr>
          <a:xfrm>
            <a:off x="8286750" y="2757638"/>
            <a:ext cx="370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Subdivision Road Layout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988885"/>
            <a:ext cx="10358120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sz="4400" b="1" spc="125" dirty="0">
                <a:solidFill>
                  <a:srgbClr val="8ED973"/>
                </a:solidFill>
                <a:latin typeface="Calibri"/>
                <a:cs typeface="Calibri"/>
              </a:rPr>
              <a:t>NEW</a:t>
            </a:r>
            <a:r>
              <a:rPr lang="en-US" sz="4400" dirty="0"/>
              <a:t> </a:t>
            </a:r>
            <a:r>
              <a:rPr sz="4400" b="1" spc="155" dirty="0">
                <a:solidFill>
                  <a:srgbClr val="8ED973"/>
                </a:solidFill>
                <a:latin typeface="Calibri"/>
                <a:cs typeface="Calibri"/>
              </a:rPr>
              <a:t>255-</a:t>
            </a:r>
            <a:r>
              <a:rPr lang="en-US" sz="4400" b="1" spc="130" dirty="0">
                <a:solidFill>
                  <a:srgbClr val="8ED973"/>
                </a:solidFill>
              </a:rPr>
              <a:t>YY</a:t>
            </a:r>
            <a:r>
              <a:rPr sz="4400" b="1" spc="-110" dirty="0">
                <a:solidFill>
                  <a:srgbClr val="8ED973"/>
                </a:solidFill>
                <a:latin typeface="Calibri"/>
                <a:cs typeface="Calibri"/>
              </a:rPr>
              <a:t> </a:t>
            </a:r>
            <a:r>
              <a:rPr sz="4400" b="1" spc="120" dirty="0">
                <a:solidFill>
                  <a:srgbClr val="8ED973"/>
                </a:solidFill>
                <a:latin typeface="Calibri"/>
                <a:cs typeface="Calibri"/>
              </a:rPr>
              <a:t>Common</a:t>
            </a:r>
            <a:r>
              <a:rPr sz="4400" b="1" spc="-90" dirty="0">
                <a:solidFill>
                  <a:srgbClr val="8ED973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8ED973"/>
                </a:solidFill>
                <a:latin typeface="Calibri"/>
                <a:cs typeface="Calibri"/>
              </a:rPr>
              <a:t>Open</a:t>
            </a:r>
            <a:r>
              <a:rPr sz="4400" b="1" spc="-114" dirty="0">
                <a:solidFill>
                  <a:srgbClr val="8ED973"/>
                </a:solidFill>
                <a:latin typeface="Calibri"/>
                <a:cs typeface="Calibri"/>
              </a:rPr>
              <a:t> </a:t>
            </a:r>
            <a:r>
              <a:rPr sz="4400" b="1" spc="170" dirty="0">
                <a:solidFill>
                  <a:srgbClr val="8ED973"/>
                </a:solidFill>
                <a:latin typeface="Calibri"/>
                <a:cs typeface="Calibri"/>
              </a:rPr>
              <a:t>Space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10817"/>
            <a:ext cx="9918700" cy="29641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spc="70" dirty="0">
                <a:latin typeface="Calibri"/>
                <a:cs typeface="Calibri"/>
              </a:rPr>
              <a:t>Applies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all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Zoning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Bylaws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require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open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135" dirty="0">
                <a:latin typeface="Calibri"/>
                <a:cs typeface="Calibri"/>
              </a:rPr>
              <a:t>space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75" dirty="0">
                <a:latin typeface="Calibri"/>
                <a:cs typeface="Calibri"/>
              </a:rPr>
              <a:t>set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75" dirty="0">
                <a:latin typeface="Calibri"/>
                <a:cs typeface="Calibri"/>
              </a:rPr>
              <a:t>aside: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latin typeface="Calibri"/>
                <a:cs typeface="Calibri"/>
              </a:rPr>
              <a:t>Multifamily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developments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55" dirty="0">
                <a:latin typeface="Calibri"/>
                <a:cs typeface="Calibri"/>
              </a:rPr>
              <a:t>Flexible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40" dirty="0">
                <a:latin typeface="Calibri"/>
                <a:cs typeface="Calibri"/>
              </a:rPr>
              <a:t>Development</a:t>
            </a:r>
            <a:endParaRPr sz="2400">
              <a:latin typeface="Calibri"/>
              <a:cs typeface="Calibri"/>
            </a:endParaRPr>
          </a:p>
          <a:p>
            <a:pPr marL="469900" marR="5080" indent="-457200">
              <a:lnSpc>
                <a:spcPts val="2590"/>
              </a:lnSpc>
              <a:spcBef>
                <a:spcPts val="1035"/>
              </a:spcBef>
              <a:tabLst>
                <a:tab pos="469265" algn="l"/>
              </a:tabLst>
            </a:pPr>
            <a:r>
              <a:rPr sz="2400" spc="-25" dirty="0">
                <a:latin typeface="Calibri"/>
                <a:cs typeface="Calibri"/>
              </a:rPr>
              <a:t>A.</a:t>
            </a:r>
            <a:r>
              <a:rPr sz="2400" dirty="0">
                <a:latin typeface="Calibri"/>
                <a:cs typeface="Calibri"/>
              </a:rPr>
              <a:t>	Definition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14" dirty="0">
                <a:latin typeface="Calibri"/>
                <a:cs typeface="Calibri"/>
              </a:rPr>
              <a:t>–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70" dirty="0">
                <a:latin typeface="Calibri"/>
                <a:cs typeface="Calibri"/>
              </a:rPr>
              <a:t>“areas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70" dirty="0">
                <a:latin typeface="Calibri"/>
                <a:cs typeface="Calibri"/>
              </a:rPr>
              <a:t>suitable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114" dirty="0">
                <a:latin typeface="Calibri"/>
                <a:cs typeface="Calibri"/>
              </a:rPr>
              <a:t>use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160" dirty="0">
                <a:latin typeface="Calibri"/>
                <a:cs typeface="Calibri"/>
              </a:rPr>
              <a:t>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65" dirty="0">
                <a:latin typeface="Calibri"/>
                <a:cs typeface="Calibri"/>
              </a:rPr>
              <a:t>facilities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90" dirty="0">
                <a:latin typeface="Calibri"/>
                <a:cs typeface="Calibri"/>
              </a:rPr>
              <a:t>sites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play,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lots, </a:t>
            </a:r>
            <a:r>
              <a:rPr sz="2400" spc="60" dirty="0">
                <a:latin typeface="Calibri"/>
                <a:cs typeface="Calibri"/>
              </a:rPr>
              <a:t>gardens,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hiking/jogging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trails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75" dirty="0">
                <a:latin typeface="Calibri"/>
                <a:cs typeface="Calibri"/>
              </a:rPr>
              <a:t>similar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65" dirty="0">
                <a:latin typeface="Calibri"/>
                <a:cs typeface="Calibri"/>
              </a:rPr>
              <a:t>facilities,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160" dirty="0">
                <a:latin typeface="Calibri"/>
                <a:cs typeface="Calibri"/>
              </a:rPr>
              <a:t>as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well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160" dirty="0">
                <a:latin typeface="Calibri"/>
                <a:cs typeface="Calibri"/>
              </a:rPr>
              <a:t>as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75" dirty="0">
                <a:latin typeface="Calibri"/>
                <a:cs typeface="Calibri"/>
              </a:rPr>
              <a:t>land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 </a:t>
            </a:r>
            <a:r>
              <a:rPr sz="2400" spc="60" dirty="0">
                <a:latin typeface="Calibri"/>
                <a:cs typeface="Calibri"/>
              </a:rPr>
              <a:t>conservation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40" dirty="0">
                <a:latin typeface="Calibri"/>
                <a:cs typeface="Calibri"/>
              </a:rPr>
              <a:t>purposes.”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70" dirty="0">
                <a:latin typeface="Calibri"/>
                <a:cs typeface="Calibri"/>
              </a:rPr>
              <a:t>A.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(1-7)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95" dirty="0">
                <a:latin typeface="Calibri"/>
                <a:cs typeface="Calibri"/>
              </a:rPr>
              <a:t>Characteristics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85" dirty="0">
                <a:latin typeface="Calibri"/>
                <a:cs typeface="Calibri"/>
              </a:rPr>
              <a:t>dimensions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105" dirty="0">
                <a:latin typeface="Calibri"/>
                <a:cs typeface="Calibri"/>
              </a:rPr>
              <a:t>common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open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105" dirty="0">
                <a:latin typeface="Calibri"/>
                <a:cs typeface="Calibri"/>
              </a:rPr>
              <a:t>space.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F6295-1693-0C13-F90B-C031B85BCB30}"/>
              </a:ext>
            </a:extLst>
          </p:cNvPr>
          <p:cNvSpPr txBox="1"/>
          <p:nvPr/>
        </p:nvSpPr>
        <p:spPr>
          <a:xfrm>
            <a:off x="916939" y="182023"/>
            <a:ext cx="1312095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ARTICLE 11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0068" y="914404"/>
            <a:ext cx="10052050" cy="420624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spc="70" dirty="0">
                <a:latin typeface="Calibri"/>
                <a:cs typeface="Calibri"/>
              </a:rPr>
              <a:t>A.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(1-7)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u="sng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Characteristics</a:t>
            </a:r>
            <a:r>
              <a:rPr sz="24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24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dimensions</a:t>
            </a:r>
            <a:r>
              <a:rPr sz="24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for</a:t>
            </a:r>
            <a:r>
              <a:rPr sz="2400" u="none" spc="-25" dirty="0">
                <a:latin typeface="Calibri"/>
                <a:cs typeface="Calibri"/>
              </a:rPr>
              <a:t> </a:t>
            </a:r>
            <a:r>
              <a:rPr sz="2400" u="none" spc="105" dirty="0">
                <a:latin typeface="Calibri"/>
                <a:cs typeface="Calibri"/>
              </a:rPr>
              <a:t>common</a:t>
            </a:r>
            <a:r>
              <a:rPr sz="2400" u="none" spc="-40" dirty="0">
                <a:latin typeface="Calibri"/>
                <a:cs typeface="Calibri"/>
              </a:rPr>
              <a:t> </a:t>
            </a:r>
            <a:r>
              <a:rPr sz="2400" u="none" spc="55" dirty="0">
                <a:latin typeface="Calibri"/>
                <a:cs typeface="Calibri"/>
              </a:rPr>
              <a:t>open</a:t>
            </a:r>
            <a:r>
              <a:rPr sz="2400" u="none" spc="-20" dirty="0">
                <a:latin typeface="Calibri"/>
                <a:cs typeface="Calibri"/>
              </a:rPr>
              <a:t> </a:t>
            </a:r>
            <a:r>
              <a:rPr sz="2400" u="none" spc="110" dirty="0">
                <a:latin typeface="Calibri"/>
                <a:cs typeface="Calibri"/>
              </a:rPr>
              <a:t>space: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120" dirty="0">
                <a:latin typeface="Calibri"/>
                <a:cs typeface="Calibri"/>
              </a:rPr>
              <a:t>30%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75" dirty="0">
                <a:latin typeface="Calibri"/>
                <a:cs typeface="Calibri"/>
              </a:rPr>
              <a:t>minimum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required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90" dirty="0">
                <a:latin typeface="Calibri"/>
                <a:cs typeface="Calibri"/>
              </a:rPr>
              <a:t>Contiguous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open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140" dirty="0">
                <a:latin typeface="Calibri"/>
                <a:cs typeface="Calibri"/>
              </a:rPr>
              <a:t>space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preferred (within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development)</a:t>
            </a:r>
            <a:endParaRPr sz="2400" dirty="0">
              <a:latin typeface="Calibri"/>
              <a:cs typeface="Calibri"/>
            </a:endParaRPr>
          </a:p>
          <a:p>
            <a:pPr marL="240029" marR="156210" indent="-227329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May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70" dirty="0">
                <a:latin typeface="Calibri"/>
                <a:cs typeface="Calibri"/>
              </a:rPr>
              <a:t>be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90" dirty="0">
                <a:latin typeface="Calibri"/>
                <a:cs typeface="Calibri"/>
              </a:rPr>
              <a:t>comprised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multiple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100" dirty="0">
                <a:latin typeface="Calibri"/>
                <a:cs typeface="Calibri"/>
              </a:rPr>
              <a:t>parcels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one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parcel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may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70" dirty="0">
                <a:latin typeface="Calibri"/>
                <a:cs typeface="Calibri"/>
              </a:rPr>
              <a:t>be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140" dirty="0">
                <a:latin typeface="Calibri"/>
                <a:cs typeface="Calibri"/>
              </a:rPr>
              <a:t>less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thatn 	</a:t>
            </a:r>
            <a:r>
              <a:rPr sz="2400" spc="125" dirty="0">
                <a:latin typeface="Calibri"/>
                <a:cs typeface="Calibri"/>
              </a:rPr>
              <a:t>25%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105" dirty="0">
                <a:latin typeface="Calibri"/>
                <a:cs typeface="Calibri"/>
              </a:rPr>
              <a:t>common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open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125" dirty="0">
                <a:latin typeface="Calibri"/>
                <a:cs typeface="Calibri"/>
              </a:rPr>
              <a:t>space</a:t>
            </a:r>
            <a:endParaRPr sz="2400" dirty="0">
              <a:latin typeface="Calibri"/>
              <a:cs typeface="Calibri"/>
            </a:endParaRPr>
          </a:p>
          <a:p>
            <a:pPr marL="239395" marR="579755" indent="-227329">
              <a:lnSpc>
                <a:spcPts val="259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</a:tabLst>
            </a:pPr>
            <a:r>
              <a:rPr sz="2400" spc="140" dirty="0">
                <a:latin typeface="Calibri"/>
                <a:cs typeface="Calibri"/>
              </a:rPr>
              <a:t>Uses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spc="-114" dirty="0">
                <a:latin typeface="Calibri"/>
                <a:cs typeface="Calibri"/>
              </a:rPr>
              <a:t>–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agriculture,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nature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spc="65" dirty="0">
                <a:latin typeface="Calibri"/>
                <a:cs typeface="Calibri"/>
              </a:rPr>
              <a:t>education,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recreation,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conservation,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historic 	</a:t>
            </a:r>
            <a:r>
              <a:rPr sz="2400" spc="10" dirty="0">
                <a:latin typeface="Calibri"/>
                <a:cs typeface="Calibri"/>
              </a:rPr>
              <a:t>preservation,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parks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or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65" dirty="0">
                <a:latin typeface="Calibri"/>
                <a:cs typeface="Calibri"/>
              </a:rPr>
              <a:t>combination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thereof</a:t>
            </a:r>
            <a:endParaRPr sz="2400" dirty="0">
              <a:latin typeface="Calibri"/>
              <a:cs typeface="Calibri"/>
            </a:endParaRPr>
          </a:p>
          <a:p>
            <a:pPr marL="240029" marR="5080" indent="-227329">
              <a:lnSpc>
                <a:spcPts val="259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70" dirty="0">
                <a:latin typeface="Calibri"/>
                <a:cs typeface="Calibri"/>
              </a:rPr>
              <a:t>Dwellings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100" dirty="0">
                <a:latin typeface="Calibri"/>
                <a:cs typeface="Calibri"/>
              </a:rPr>
              <a:t>shall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abut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open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114" dirty="0">
                <a:latin typeface="Calibri"/>
                <a:cs typeface="Calibri"/>
              </a:rPr>
              <a:t>space,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and</a:t>
            </a:r>
            <a:r>
              <a:rPr sz="2400" dirty="0">
                <a:latin typeface="Calibri"/>
                <a:cs typeface="Calibri"/>
              </a:rPr>
              <a:t> other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180" dirty="0">
                <a:latin typeface="Calibri"/>
                <a:cs typeface="Calibri"/>
              </a:rPr>
              <a:t>access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75" dirty="0">
                <a:latin typeface="Calibri"/>
                <a:cs typeface="Calibri"/>
              </a:rPr>
              <a:t>sidewalks 	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paths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100" dirty="0">
                <a:latin typeface="Calibri"/>
                <a:cs typeface="Calibri"/>
              </a:rPr>
              <a:t>shall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70" dirty="0">
                <a:latin typeface="Calibri"/>
                <a:cs typeface="Calibri"/>
              </a:rPr>
              <a:t>be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provided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029" algn="l"/>
              </a:tabLst>
            </a:pPr>
            <a:r>
              <a:rPr sz="2400" spc="170" dirty="0">
                <a:latin typeface="Calibri"/>
                <a:cs typeface="Calibri"/>
              </a:rPr>
              <a:t>Less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 </a:t>
            </a:r>
            <a:r>
              <a:rPr sz="2400" spc="155" dirty="0">
                <a:latin typeface="Calibri"/>
                <a:cs typeface="Calibri"/>
              </a:rPr>
              <a:t>5%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the </a:t>
            </a:r>
            <a:r>
              <a:rPr sz="2400" spc="55" dirty="0">
                <a:latin typeface="Calibri"/>
                <a:cs typeface="Calibri"/>
              </a:rPr>
              <a:t>open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135" dirty="0">
                <a:latin typeface="Calibri"/>
                <a:cs typeface="Calibri"/>
              </a:rPr>
              <a:t>space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may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125" dirty="0">
                <a:latin typeface="Calibri"/>
                <a:cs typeface="Calibri"/>
              </a:rPr>
              <a:t>accessory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60" dirty="0">
                <a:latin typeface="Calibri"/>
                <a:cs typeface="Calibri"/>
              </a:rPr>
              <a:t>structures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3567" y="457201"/>
            <a:ext cx="6489291" cy="4358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520"/>
              </a:spcBef>
            </a:pPr>
            <a:r>
              <a:rPr lang="en-US" sz="2000" spc="85" dirty="0"/>
              <a:t>B.</a:t>
            </a:r>
            <a:r>
              <a:rPr lang="en-US" sz="2000" spc="-55" dirty="0"/>
              <a:t> </a:t>
            </a:r>
            <a:r>
              <a:rPr lang="en-US" sz="2000" spc="60" dirty="0"/>
              <a:t>Ownership</a:t>
            </a:r>
            <a:r>
              <a:rPr lang="en-US" sz="2000" spc="-10" dirty="0"/>
              <a:t> </a:t>
            </a:r>
            <a:r>
              <a:rPr lang="en-US" sz="2000" dirty="0"/>
              <a:t>of</a:t>
            </a:r>
            <a:r>
              <a:rPr lang="en-US" sz="2000" spc="-40" dirty="0"/>
              <a:t> </a:t>
            </a:r>
            <a:r>
              <a:rPr lang="en-US" sz="2000" spc="130" dirty="0"/>
              <a:t>Common</a:t>
            </a:r>
            <a:r>
              <a:rPr lang="en-US" sz="2000" spc="-30" dirty="0"/>
              <a:t> </a:t>
            </a:r>
            <a:r>
              <a:rPr lang="en-US" sz="2000" spc="80" dirty="0"/>
              <a:t>Open</a:t>
            </a:r>
            <a:r>
              <a:rPr lang="en-US" sz="2000" spc="-15" dirty="0"/>
              <a:t> </a:t>
            </a:r>
            <a:r>
              <a:rPr lang="en-US" sz="2000" spc="120" dirty="0"/>
              <a:t>Space</a:t>
            </a:r>
            <a:endParaRPr lang="en-US" sz="2000" dirty="0"/>
          </a:p>
          <a:p>
            <a:pPr marL="469265" indent="-228600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lang="en-US" sz="2000" spc="70" dirty="0"/>
              <a:t>Conveyance:</a:t>
            </a:r>
            <a:endParaRPr lang="en-US" sz="2000" dirty="0"/>
          </a:p>
          <a:p>
            <a:pPr marL="697865" lvl="1" indent="-22860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  <a:tabLst>
                <a:tab pos="697865" algn="l"/>
              </a:tabLst>
            </a:pPr>
            <a:r>
              <a:rPr lang="en-US" sz="2000" spc="-10" dirty="0"/>
              <a:t>Town</a:t>
            </a:r>
            <a:r>
              <a:rPr lang="en-US" sz="2000" spc="-50" dirty="0"/>
              <a:t> </a:t>
            </a:r>
            <a:r>
              <a:rPr lang="en-US" sz="2000" dirty="0"/>
              <a:t>of</a:t>
            </a:r>
            <a:r>
              <a:rPr lang="en-US" sz="2000" spc="-55" dirty="0"/>
              <a:t> </a:t>
            </a:r>
            <a:r>
              <a:rPr lang="en-US" sz="2000" spc="65" dirty="0"/>
              <a:t>Conservation</a:t>
            </a:r>
            <a:r>
              <a:rPr lang="en-US" sz="2000" spc="-90" dirty="0"/>
              <a:t> </a:t>
            </a:r>
            <a:r>
              <a:rPr lang="en-US" sz="2000" spc="90" dirty="0"/>
              <a:t>Commission</a:t>
            </a:r>
            <a:endParaRPr lang="en-US" sz="2000" dirty="0"/>
          </a:p>
          <a:p>
            <a:pPr marL="697865" lvl="1" indent="-228600">
              <a:lnSpc>
                <a:spcPct val="90000"/>
              </a:lnSpc>
              <a:spcBef>
                <a:spcPts val="25"/>
              </a:spcBef>
              <a:buFont typeface="Arial" panose="020B0604020202020204" pitchFamily="34" charset="0"/>
              <a:buChar char="•"/>
              <a:tabLst>
                <a:tab pos="697865" algn="l"/>
              </a:tabLst>
            </a:pPr>
            <a:r>
              <a:rPr lang="en-US" sz="2000" spc="65" dirty="0"/>
              <a:t>Conservation</a:t>
            </a:r>
            <a:r>
              <a:rPr lang="en-US" sz="2000" spc="-40" dirty="0"/>
              <a:t> </a:t>
            </a:r>
            <a:r>
              <a:rPr lang="en-US" sz="2000" spc="65" dirty="0"/>
              <a:t>Non-</a:t>
            </a:r>
            <a:r>
              <a:rPr lang="en-US" sz="2000" spc="-10" dirty="0"/>
              <a:t>Profit</a:t>
            </a:r>
            <a:endParaRPr lang="en-US" sz="2000" dirty="0"/>
          </a:p>
          <a:p>
            <a:pPr marL="697865" lvl="1" indent="-228600">
              <a:lnSpc>
                <a:spcPct val="90000"/>
              </a:lnSpc>
              <a:spcBef>
                <a:spcPts val="10"/>
              </a:spcBef>
              <a:buFont typeface="Arial" panose="020B0604020202020204" pitchFamily="34" charset="0"/>
              <a:buChar char="•"/>
              <a:tabLst>
                <a:tab pos="697865" algn="l"/>
              </a:tabLst>
            </a:pPr>
            <a:r>
              <a:rPr lang="en-US" sz="2000" spc="60" dirty="0"/>
              <a:t>Homeowners</a:t>
            </a:r>
            <a:r>
              <a:rPr lang="en-US" sz="2000" spc="-40" dirty="0"/>
              <a:t> </a:t>
            </a:r>
            <a:r>
              <a:rPr lang="en-US" sz="2000" dirty="0"/>
              <a:t>Trust</a:t>
            </a:r>
            <a:r>
              <a:rPr lang="en-US" sz="2000" spc="-25" dirty="0"/>
              <a:t> </a:t>
            </a:r>
            <a:r>
              <a:rPr lang="en-US" sz="2000" dirty="0"/>
              <a:t>or</a:t>
            </a:r>
            <a:r>
              <a:rPr lang="en-US" sz="2000" spc="-10" dirty="0"/>
              <a:t> </a:t>
            </a:r>
            <a:r>
              <a:rPr lang="en-US" sz="2000" spc="35" dirty="0"/>
              <a:t>Corporation</a:t>
            </a:r>
            <a:endParaRPr lang="en-US" sz="2000" dirty="0"/>
          </a:p>
          <a:p>
            <a:pPr marL="697865" lvl="1" indent="-228600">
              <a:lnSpc>
                <a:spcPct val="90000"/>
              </a:lnSpc>
              <a:spcBef>
                <a:spcPts val="25"/>
              </a:spcBef>
              <a:buFont typeface="Arial" panose="020B0604020202020204" pitchFamily="34" charset="0"/>
              <a:buChar char="•"/>
              <a:tabLst>
                <a:tab pos="697865" algn="l"/>
              </a:tabLst>
            </a:pPr>
            <a:r>
              <a:rPr lang="en-US" sz="2000" dirty="0"/>
              <a:t>Private</a:t>
            </a:r>
            <a:r>
              <a:rPr lang="en-US" sz="2000" spc="15" dirty="0"/>
              <a:t> </a:t>
            </a:r>
            <a:r>
              <a:rPr lang="en-US" sz="2000" dirty="0"/>
              <a:t>entity</a:t>
            </a:r>
            <a:r>
              <a:rPr lang="en-US" sz="2000" spc="10" dirty="0"/>
              <a:t> </a:t>
            </a:r>
            <a:r>
              <a:rPr lang="en-US" sz="2000" dirty="0"/>
              <a:t>under</a:t>
            </a:r>
            <a:r>
              <a:rPr lang="en-US" sz="2000" spc="25" dirty="0"/>
              <a:t> </a:t>
            </a:r>
            <a:r>
              <a:rPr lang="en-US" sz="2000" spc="95" dirty="0"/>
              <a:t>a</a:t>
            </a:r>
            <a:r>
              <a:rPr lang="en-US" sz="2000" spc="35" dirty="0"/>
              <a:t> </a:t>
            </a:r>
            <a:r>
              <a:rPr lang="en-US" sz="2000" spc="65" dirty="0"/>
              <a:t>Conservation</a:t>
            </a:r>
            <a:r>
              <a:rPr lang="en-US" sz="2000" spc="15" dirty="0"/>
              <a:t> </a:t>
            </a:r>
            <a:r>
              <a:rPr lang="en-US" sz="2000" spc="40" dirty="0"/>
              <a:t>Restriction</a:t>
            </a:r>
            <a:endParaRPr lang="en-US" sz="2000" dirty="0"/>
          </a:p>
          <a:p>
            <a:pPr marL="469265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469265" algn="l"/>
              </a:tabLst>
            </a:pPr>
            <a:r>
              <a:rPr lang="en-US" sz="2000" spc="45" dirty="0"/>
              <a:t>Restriction:</a:t>
            </a:r>
            <a:endParaRPr lang="en-US" sz="2000" dirty="0"/>
          </a:p>
          <a:p>
            <a:pPr marL="697865" lvl="1" indent="-228600">
              <a:lnSpc>
                <a:spcPct val="90000"/>
              </a:lnSpc>
              <a:spcBef>
                <a:spcPts val="40"/>
              </a:spcBef>
              <a:buFont typeface="Arial" panose="020B0604020202020204" pitchFamily="34" charset="0"/>
              <a:buChar char="•"/>
              <a:tabLst>
                <a:tab pos="697865" algn="l"/>
              </a:tabLst>
            </a:pPr>
            <a:r>
              <a:rPr lang="en-US" sz="2000" dirty="0"/>
              <a:t>Must</a:t>
            </a:r>
            <a:r>
              <a:rPr lang="en-US" sz="2000" spc="30" dirty="0"/>
              <a:t> </a:t>
            </a:r>
            <a:r>
              <a:rPr lang="en-US" sz="2000" spc="60" dirty="0"/>
              <a:t>be</a:t>
            </a:r>
            <a:r>
              <a:rPr lang="en-US" sz="2000" spc="15" dirty="0"/>
              <a:t> </a:t>
            </a:r>
            <a:r>
              <a:rPr lang="en-US" sz="2000" dirty="0"/>
              <a:t>in</a:t>
            </a:r>
            <a:r>
              <a:rPr lang="en-US" sz="2000" spc="35" dirty="0"/>
              <a:t> </a:t>
            </a:r>
            <a:r>
              <a:rPr lang="en-US" sz="2000" dirty="0"/>
              <a:t>perpetuity</a:t>
            </a:r>
            <a:r>
              <a:rPr lang="en-US" sz="2000" spc="10" dirty="0"/>
              <a:t> </a:t>
            </a:r>
            <a:r>
              <a:rPr lang="en-US" sz="2000" spc="-10" dirty="0"/>
              <a:t>(forever)</a:t>
            </a:r>
            <a:endParaRPr lang="en-US" sz="2000" dirty="0"/>
          </a:p>
          <a:p>
            <a:pPr marL="697865" lvl="1" indent="-228600">
              <a:lnSpc>
                <a:spcPct val="90000"/>
              </a:lnSpc>
              <a:spcBef>
                <a:spcPts val="25"/>
              </a:spcBef>
              <a:buFont typeface="Arial" panose="020B0604020202020204" pitchFamily="34" charset="0"/>
              <a:buChar char="•"/>
              <a:tabLst>
                <a:tab pos="697865" algn="l"/>
              </a:tabLst>
            </a:pPr>
            <a:r>
              <a:rPr lang="en-US" sz="2000" spc="10" dirty="0"/>
              <a:t>Preserved</a:t>
            </a:r>
            <a:r>
              <a:rPr lang="en-US" sz="2000" spc="45" dirty="0"/>
              <a:t> </a:t>
            </a:r>
            <a:r>
              <a:rPr lang="en-US" sz="2000" spc="10" dirty="0"/>
              <a:t>for</a:t>
            </a:r>
            <a:r>
              <a:rPr lang="en-US" sz="2000" spc="75" dirty="0"/>
              <a:t> </a:t>
            </a:r>
            <a:r>
              <a:rPr lang="en-US" sz="2000" spc="114" dirty="0"/>
              <a:t>uses</a:t>
            </a:r>
            <a:r>
              <a:rPr lang="en-US" sz="2000" spc="75" dirty="0"/>
              <a:t> </a:t>
            </a:r>
            <a:r>
              <a:rPr lang="en-US" sz="2000" spc="10" dirty="0"/>
              <a:t>stated</a:t>
            </a:r>
            <a:r>
              <a:rPr lang="en-US" sz="2000" spc="85" dirty="0"/>
              <a:t> </a:t>
            </a:r>
            <a:r>
              <a:rPr lang="en-US" sz="2000" spc="-10" dirty="0"/>
              <a:t>above</a:t>
            </a:r>
            <a:endParaRPr lang="en-US" sz="2000" dirty="0"/>
          </a:p>
          <a:p>
            <a:pPr marL="697865" lvl="1" indent="-228600">
              <a:lnSpc>
                <a:spcPct val="90000"/>
              </a:lnSpc>
              <a:spcBef>
                <a:spcPts val="15"/>
              </a:spcBef>
              <a:buFont typeface="Arial" panose="020B0604020202020204" pitchFamily="34" charset="0"/>
              <a:buChar char="•"/>
              <a:tabLst>
                <a:tab pos="697865" algn="l"/>
              </a:tabLst>
            </a:pPr>
            <a:r>
              <a:rPr lang="en-US" sz="2000" dirty="0"/>
              <a:t>Maintained</a:t>
            </a:r>
            <a:r>
              <a:rPr lang="en-US" sz="2000" spc="60" dirty="0"/>
              <a:t> </a:t>
            </a:r>
            <a:r>
              <a:rPr lang="en-US" sz="2000" dirty="0"/>
              <a:t>for</a:t>
            </a:r>
            <a:r>
              <a:rPr lang="en-US" sz="2000" spc="114" dirty="0"/>
              <a:t> </a:t>
            </a:r>
            <a:r>
              <a:rPr lang="en-US" sz="2000" dirty="0"/>
              <a:t>stated</a:t>
            </a:r>
            <a:r>
              <a:rPr lang="en-US" sz="2000" spc="120" dirty="0"/>
              <a:t> </a:t>
            </a:r>
            <a:r>
              <a:rPr lang="en-US" sz="2000" spc="95" dirty="0"/>
              <a:t>uses</a:t>
            </a:r>
            <a:endParaRPr lang="en-US" sz="2000" dirty="0"/>
          </a:p>
          <a:p>
            <a:pPr marL="697865" lvl="1" indent="-228600">
              <a:lnSpc>
                <a:spcPct val="90000"/>
              </a:lnSpc>
              <a:spcBef>
                <a:spcPts val="20"/>
              </a:spcBef>
              <a:buFont typeface="Arial" panose="020B0604020202020204" pitchFamily="34" charset="0"/>
              <a:buChar char="•"/>
              <a:tabLst>
                <a:tab pos="697865" algn="l"/>
              </a:tabLst>
            </a:pPr>
            <a:r>
              <a:rPr lang="en-US" sz="2000" spc="65" dirty="0"/>
              <a:t>Subdivision</a:t>
            </a:r>
            <a:r>
              <a:rPr lang="en-US" sz="2000" spc="-50" dirty="0"/>
              <a:t> </a:t>
            </a:r>
            <a:r>
              <a:rPr lang="en-US" sz="2000" spc="-10" dirty="0"/>
              <a:t>prohibited</a:t>
            </a:r>
            <a:endParaRPr lang="en-US" sz="2000" dirty="0"/>
          </a:p>
          <a:p>
            <a:pPr marL="697865" lvl="1" indent="-228600">
              <a:lnSpc>
                <a:spcPct val="90000"/>
              </a:lnSpc>
              <a:spcBef>
                <a:spcPts val="25"/>
              </a:spcBef>
              <a:buFont typeface="Arial" panose="020B0604020202020204" pitchFamily="34" charset="0"/>
              <a:buChar char="•"/>
              <a:tabLst>
                <a:tab pos="697865" algn="l"/>
              </a:tabLst>
            </a:pPr>
            <a:r>
              <a:rPr lang="en-US" sz="2000" spc="10" dirty="0"/>
              <a:t>Must</a:t>
            </a:r>
            <a:r>
              <a:rPr lang="en-US" sz="2000" spc="80" dirty="0"/>
              <a:t> </a:t>
            </a:r>
            <a:r>
              <a:rPr lang="en-US" sz="2000" spc="65" dirty="0"/>
              <a:t>include</a:t>
            </a:r>
            <a:r>
              <a:rPr lang="en-US" sz="2000" spc="-45" dirty="0"/>
              <a:t> </a:t>
            </a:r>
            <a:r>
              <a:rPr lang="en-US" sz="2000" spc="10" dirty="0"/>
              <a:t>“springing</a:t>
            </a:r>
            <a:r>
              <a:rPr lang="en-US" sz="2000" spc="90" dirty="0"/>
              <a:t> </a:t>
            </a:r>
            <a:r>
              <a:rPr lang="en-US" sz="2000" spc="10" dirty="0"/>
              <a:t>rights”</a:t>
            </a:r>
            <a:r>
              <a:rPr lang="en-US" sz="2000" spc="-5" dirty="0"/>
              <a:t> </a:t>
            </a:r>
            <a:r>
              <a:rPr lang="en-US" sz="2000" spc="10" dirty="0"/>
              <a:t>for</a:t>
            </a:r>
            <a:r>
              <a:rPr lang="en-US" sz="2000" spc="100" dirty="0"/>
              <a:t> </a:t>
            </a:r>
            <a:r>
              <a:rPr lang="en-US" sz="2000" spc="10" dirty="0"/>
              <a:t>perpetual</a:t>
            </a:r>
            <a:r>
              <a:rPr lang="en-US" sz="2000" spc="75" dirty="0"/>
              <a:t> </a:t>
            </a:r>
            <a:r>
              <a:rPr lang="en-US" sz="2000" spc="-10" dirty="0"/>
              <a:t>restriction.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D4F111-E819-6AE9-28AD-CB5264D9B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812" y="2664566"/>
            <a:ext cx="6389346" cy="362595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81AB82C-C2B1-C4FD-19FB-EF6C3AA899F2}"/>
              </a:ext>
            </a:extLst>
          </p:cNvPr>
          <p:cNvSpPr txBox="1"/>
          <p:nvPr/>
        </p:nvSpPr>
        <p:spPr>
          <a:xfrm>
            <a:off x="7012858" y="4232787"/>
            <a:ext cx="224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Common Open Space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FD32C4-2983-76FB-9853-03D91BF1E1DA}"/>
              </a:ext>
            </a:extLst>
          </p:cNvPr>
          <p:cNvSpPr txBox="1"/>
          <p:nvPr/>
        </p:nvSpPr>
        <p:spPr>
          <a:xfrm>
            <a:off x="6636774" y="6186948"/>
            <a:ext cx="471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/>
              <a:t>Example Flexible Development Subdivision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848" y="605427"/>
            <a:ext cx="10358120" cy="1300480"/>
          </a:xfrm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155" dirty="0">
                <a:solidFill>
                  <a:srgbClr val="205F9A"/>
                </a:solidFill>
                <a:latin typeface="Calibri"/>
                <a:cs typeface="Calibri"/>
              </a:rPr>
              <a:t>255-</a:t>
            </a:r>
            <a:r>
              <a:rPr sz="4400" b="1" spc="130" dirty="0">
                <a:solidFill>
                  <a:srgbClr val="205F9A"/>
                </a:solidFill>
                <a:latin typeface="Calibri"/>
                <a:cs typeface="Calibri"/>
              </a:rPr>
              <a:t>47</a:t>
            </a:r>
            <a:r>
              <a:rPr sz="4400" b="1" spc="-150" dirty="0">
                <a:solidFill>
                  <a:srgbClr val="205F9A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205F9A"/>
                </a:solidFill>
                <a:latin typeface="Calibri"/>
                <a:cs typeface="Calibri"/>
              </a:rPr>
              <a:t>Multifamily</a:t>
            </a:r>
            <a:r>
              <a:rPr sz="4400" b="1" spc="-150" dirty="0">
                <a:solidFill>
                  <a:srgbClr val="205F9A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205F9A"/>
                </a:solidFill>
                <a:latin typeface="Calibri"/>
                <a:cs typeface="Calibri"/>
              </a:rPr>
              <a:t>and</a:t>
            </a:r>
            <a:r>
              <a:rPr sz="4400" b="1" spc="-135" dirty="0">
                <a:solidFill>
                  <a:srgbClr val="205F9A"/>
                </a:solidFill>
                <a:latin typeface="Calibri"/>
                <a:cs typeface="Calibri"/>
              </a:rPr>
              <a:t> </a:t>
            </a:r>
            <a:r>
              <a:rPr sz="4400" b="1" spc="-20" dirty="0">
                <a:solidFill>
                  <a:srgbClr val="205F9A"/>
                </a:solidFill>
                <a:latin typeface="Calibri"/>
                <a:cs typeface="Calibri"/>
              </a:rPr>
              <a:t>Multiple</a:t>
            </a:r>
            <a:r>
              <a:rPr sz="4400" b="1" spc="-170" dirty="0">
                <a:solidFill>
                  <a:srgbClr val="205F9A"/>
                </a:solidFill>
                <a:latin typeface="Calibri"/>
                <a:cs typeface="Calibri"/>
              </a:rPr>
              <a:t> </a:t>
            </a:r>
            <a:r>
              <a:rPr sz="4400" b="1" spc="75" dirty="0">
                <a:solidFill>
                  <a:srgbClr val="205F9A"/>
                </a:solidFill>
                <a:latin typeface="Calibri"/>
                <a:cs typeface="Calibri"/>
              </a:rPr>
              <a:t>Dwellings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848" y="1720875"/>
            <a:ext cx="9925685" cy="420624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200" spc="70" dirty="0">
                <a:latin typeface="Calibri"/>
                <a:cs typeface="Calibri"/>
              </a:rPr>
              <a:t>B.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65" dirty="0">
                <a:solidFill>
                  <a:srgbClr val="FF0000"/>
                </a:solidFill>
                <a:latin typeface="Calibri"/>
                <a:cs typeface="Calibri"/>
              </a:rPr>
              <a:t>Entrances</a:t>
            </a:r>
            <a:endParaRPr sz="2200" dirty="0">
              <a:latin typeface="Calibri"/>
              <a:cs typeface="Calibri"/>
            </a:endParaRPr>
          </a:p>
          <a:p>
            <a:pPr marL="241300" marR="420370" indent="-228600">
              <a:lnSpc>
                <a:spcPts val="211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200" dirty="0">
                <a:solidFill>
                  <a:srgbClr val="FF0000"/>
                </a:solidFill>
                <a:latin typeface="Calibri"/>
                <a:cs typeface="Calibri"/>
              </a:rPr>
              <a:t>ADD: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Front</a:t>
            </a:r>
            <a:r>
              <a:rPr sz="22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65" dirty="0">
                <a:solidFill>
                  <a:srgbClr val="FF0000"/>
                </a:solidFill>
                <a:latin typeface="Calibri"/>
                <a:cs typeface="Calibri"/>
              </a:rPr>
              <a:t>entrances</a:t>
            </a:r>
            <a:r>
              <a:rPr sz="2200" spc="100" dirty="0">
                <a:solidFill>
                  <a:srgbClr val="FF0000"/>
                </a:solidFill>
                <a:latin typeface="Calibri"/>
                <a:cs typeface="Calibri"/>
              </a:rPr>
              <a:t> shall</a:t>
            </a:r>
            <a:r>
              <a:rPr sz="2200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2200" spc="55" dirty="0">
                <a:solidFill>
                  <a:srgbClr val="FF0000"/>
                </a:solidFill>
                <a:latin typeface="Calibri"/>
                <a:cs typeface="Calibri"/>
              </a:rPr>
              <a:t> open</a:t>
            </a:r>
            <a:r>
              <a:rPr sz="220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directly</a:t>
            </a:r>
            <a:r>
              <a:rPr sz="22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onto</a:t>
            </a:r>
            <a:r>
              <a:rPr sz="22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parking</a:t>
            </a:r>
            <a:r>
              <a:rPr sz="220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65" dirty="0">
                <a:solidFill>
                  <a:srgbClr val="FF0000"/>
                </a:solidFill>
                <a:latin typeface="Calibri"/>
                <a:cs typeface="Calibri"/>
              </a:rPr>
              <a:t>lots</a:t>
            </a:r>
            <a:r>
              <a:rPr sz="220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but</a:t>
            </a:r>
            <a:r>
              <a:rPr sz="22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rather</a:t>
            </a:r>
            <a:r>
              <a:rPr sz="2200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70" dirty="0">
                <a:solidFill>
                  <a:srgbClr val="FF0000"/>
                </a:solidFill>
                <a:latin typeface="Calibri"/>
                <a:cs typeface="Calibri"/>
              </a:rPr>
              <a:t>sidewalks, </a:t>
            </a:r>
            <a:r>
              <a:rPr sz="2200" spc="45" dirty="0">
                <a:solidFill>
                  <a:srgbClr val="FF0000"/>
                </a:solidFill>
                <a:latin typeface="Calibri"/>
                <a:cs typeface="Calibri"/>
              </a:rPr>
              <a:t>streets</a:t>
            </a:r>
            <a:r>
              <a:rPr sz="22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90" dirty="0">
                <a:solidFill>
                  <a:srgbClr val="FF0000"/>
                </a:solidFill>
                <a:latin typeface="Calibri"/>
                <a:cs typeface="Calibri"/>
              </a:rPr>
              <a:t>common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50" dirty="0">
                <a:solidFill>
                  <a:srgbClr val="FF0000"/>
                </a:solidFill>
                <a:latin typeface="Calibri"/>
                <a:cs typeface="Calibri"/>
              </a:rPr>
              <a:t>open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120" dirty="0">
                <a:solidFill>
                  <a:srgbClr val="FF0000"/>
                </a:solidFill>
                <a:latin typeface="Calibri"/>
                <a:cs typeface="Calibri"/>
              </a:rPr>
              <a:t>spaces.</a:t>
            </a:r>
            <a:endParaRPr sz="2200" dirty="0">
              <a:latin typeface="Calibri"/>
              <a:cs typeface="Calibri"/>
            </a:endParaRPr>
          </a:p>
          <a:p>
            <a:pPr marL="241300" marR="74930" indent="-228600">
              <a:lnSpc>
                <a:spcPts val="211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200" spc="55" dirty="0">
                <a:solidFill>
                  <a:srgbClr val="FF0000"/>
                </a:solidFill>
                <a:latin typeface="Calibri"/>
                <a:cs typeface="Calibri"/>
              </a:rPr>
              <a:t>DELETE:</a:t>
            </a:r>
            <a:r>
              <a:rPr sz="22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60" dirty="0">
                <a:solidFill>
                  <a:srgbClr val="FF0000"/>
                </a:solidFill>
                <a:latin typeface="Calibri"/>
                <a:cs typeface="Calibri"/>
              </a:rPr>
              <a:t>“Rear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65" dirty="0">
                <a:solidFill>
                  <a:srgbClr val="FF0000"/>
                </a:solidFill>
                <a:latin typeface="Calibri"/>
                <a:cs typeface="Calibri"/>
              </a:rPr>
              <a:t>entrances</a:t>
            </a:r>
            <a:r>
              <a:rPr sz="22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8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65" dirty="0">
                <a:solidFill>
                  <a:srgbClr val="FF0000"/>
                </a:solidFill>
                <a:latin typeface="Calibri"/>
                <a:cs typeface="Calibri"/>
              </a:rPr>
              <a:t>entrances</a:t>
            </a:r>
            <a:r>
              <a:rPr sz="22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90" dirty="0">
                <a:solidFill>
                  <a:srgbClr val="FF0000"/>
                </a:solidFill>
                <a:latin typeface="Calibri"/>
                <a:cs typeface="Calibri"/>
              </a:rPr>
              <a:t>services</a:t>
            </a:r>
            <a:r>
              <a:rPr sz="22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8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delivery</a:t>
            </a:r>
            <a:r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65" dirty="0">
                <a:solidFill>
                  <a:srgbClr val="FF0000"/>
                </a:solidFill>
                <a:latin typeface="Calibri"/>
                <a:cs typeface="Calibri"/>
              </a:rPr>
              <a:t>may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65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from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parking</a:t>
            </a:r>
            <a:r>
              <a:rPr sz="2200" spc="2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areas.”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0"/>
              </a:spcBef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70" dirty="0">
                <a:latin typeface="Calibri"/>
                <a:cs typeface="Calibri"/>
              </a:rPr>
              <a:t>D.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45" dirty="0">
                <a:latin typeface="Calibri"/>
                <a:cs typeface="Calibri"/>
              </a:rPr>
              <a:t>Required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75" dirty="0">
                <a:latin typeface="Calibri"/>
                <a:cs typeface="Calibri"/>
              </a:rPr>
              <a:t>Open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100" dirty="0">
                <a:latin typeface="Calibri"/>
                <a:cs typeface="Calibri"/>
              </a:rPr>
              <a:t>space.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1900" spc="80" dirty="0">
                <a:solidFill>
                  <a:srgbClr val="FF0000"/>
                </a:solidFill>
                <a:latin typeface="Calibri"/>
                <a:cs typeface="Calibri"/>
              </a:rPr>
              <a:t>Delete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Clr>
                <a:srgbClr val="FF0000"/>
              </a:buClr>
              <a:buFont typeface="Arial"/>
              <a:buChar char="•"/>
            </a:pP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75" dirty="0">
                <a:solidFill>
                  <a:srgbClr val="FF0000"/>
                </a:solidFill>
                <a:latin typeface="Calibri"/>
                <a:cs typeface="Calibri"/>
              </a:rPr>
              <a:t>ADD</a:t>
            </a:r>
            <a:r>
              <a:rPr sz="19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95" dirty="0">
                <a:solidFill>
                  <a:srgbClr val="FF0000"/>
                </a:solidFill>
                <a:latin typeface="Calibri"/>
                <a:cs typeface="Calibri"/>
              </a:rPr>
              <a:t>G.</a:t>
            </a:r>
            <a:r>
              <a:rPr sz="19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100" dirty="0">
                <a:solidFill>
                  <a:srgbClr val="FF0000"/>
                </a:solidFill>
                <a:latin typeface="Calibri"/>
                <a:cs typeface="Calibri"/>
              </a:rPr>
              <a:t>Common</a:t>
            </a:r>
            <a:r>
              <a:rPr sz="19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FF0000"/>
                </a:solidFill>
                <a:latin typeface="Calibri"/>
                <a:cs typeface="Calibri"/>
              </a:rPr>
              <a:t>Drive</a:t>
            </a:r>
            <a:endParaRPr sz="1900" dirty="0">
              <a:latin typeface="Calibri"/>
              <a:cs typeface="Calibri"/>
            </a:endParaRPr>
          </a:p>
          <a:p>
            <a:pPr marL="241300" marR="5080" indent="-229235">
              <a:lnSpc>
                <a:spcPct val="800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1900" dirty="0">
                <a:solidFill>
                  <a:srgbClr val="FF0000"/>
                </a:solidFill>
                <a:latin typeface="Calibri"/>
                <a:cs typeface="Calibri"/>
              </a:rPr>
              <a:t>Required</a:t>
            </a:r>
            <a:r>
              <a:rPr sz="19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80" dirty="0">
                <a:solidFill>
                  <a:srgbClr val="FF0000"/>
                </a:solidFill>
                <a:latin typeface="Calibri"/>
                <a:cs typeface="Calibri"/>
              </a:rPr>
              <a:t>compliance</a:t>
            </a:r>
            <a:r>
              <a:rPr sz="19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19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0000"/>
                </a:solidFill>
                <a:latin typeface="Calibri"/>
                <a:cs typeface="Calibri"/>
              </a:rPr>
              <a:t>255-95</a:t>
            </a:r>
            <a:r>
              <a:rPr sz="19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95" dirty="0">
                <a:solidFill>
                  <a:srgbClr val="FF0000"/>
                </a:solidFill>
                <a:latin typeface="Calibri"/>
                <a:cs typeface="Calibri"/>
              </a:rPr>
              <a:t>Common</a:t>
            </a:r>
            <a:r>
              <a:rPr sz="1900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FF0000"/>
                </a:solidFill>
                <a:latin typeface="Calibri"/>
                <a:cs typeface="Calibri"/>
              </a:rPr>
              <a:t>Drive</a:t>
            </a:r>
            <a:r>
              <a:rPr sz="19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6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19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80" dirty="0">
                <a:solidFill>
                  <a:srgbClr val="FF0000"/>
                </a:solidFill>
                <a:latin typeface="Calibri"/>
                <a:cs typeface="Calibri"/>
              </a:rPr>
              <a:t>associated</a:t>
            </a:r>
            <a:r>
              <a:rPr sz="19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85" dirty="0">
                <a:solidFill>
                  <a:srgbClr val="FF0000"/>
                </a:solidFill>
                <a:latin typeface="Calibri"/>
                <a:cs typeface="Calibri"/>
              </a:rPr>
              <a:t>Rules</a:t>
            </a:r>
            <a:r>
              <a:rPr sz="190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6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19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50" dirty="0">
                <a:solidFill>
                  <a:srgbClr val="FF0000"/>
                </a:solidFill>
                <a:latin typeface="Calibri"/>
                <a:cs typeface="Calibri"/>
              </a:rPr>
              <a:t>Regulations</a:t>
            </a:r>
            <a:r>
              <a:rPr sz="19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FF0000"/>
                </a:solidFill>
                <a:latin typeface="Calibri"/>
                <a:cs typeface="Calibri"/>
              </a:rPr>
              <a:t>(new </a:t>
            </a:r>
            <a:r>
              <a:rPr sz="1900" spc="-10" dirty="0">
                <a:solidFill>
                  <a:srgbClr val="FF0000"/>
                </a:solidFill>
                <a:latin typeface="Calibri"/>
                <a:cs typeface="Calibri"/>
              </a:rPr>
              <a:t>bylaw)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D08137-70F7-BE7F-1462-78073AEE895D}"/>
              </a:ext>
            </a:extLst>
          </p:cNvPr>
          <p:cNvSpPr txBox="1"/>
          <p:nvPr/>
        </p:nvSpPr>
        <p:spPr>
          <a:xfrm>
            <a:off x="916939" y="182023"/>
            <a:ext cx="1312095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ARTICLE 12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</a:rPr>
              <a:t>Comprehensive</a:t>
            </a:r>
            <a:r>
              <a:rPr sz="4400" spc="-245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Amendments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55369"/>
            <a:ext cx="9825990" cy="356764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95" dirty="0">
                <a:latin typeface="Calibri"/>
                <a:cs typeface="Calibri"/>
              </a:rPr>
              <a:t>Revise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70" dirty="0">
                <a:latin typeface="Calibri"/>
                <a:cs typeface="Calibri"/>
              </a:rPr>
              <a:t>Flexible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65" dirty="0">
                <a:latin typeface="Calibri"/>
                <a:cs typeface="Calibri"/>
              </a:rPr>
              <a:t>Development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45" dirty="0">
                <a:latin typeface="Calibri"/>
                <a:cs typeface="Calibri"/>
              </a:rPr>
              <a:t>Bylaw</a:t>
            </a:r>
            <a:endParaRPr sz="2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45"/>
              </a:spcBef>
            </a:pPr>
            <a:r>
              <a:rPr sz="2400" spc="60" dirty="0">
                <a:latin typeface="Calibri"/>
                <a:cs typeface="Calibri"/>
              </a:rPr>
              <a:t>Eliminate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75" dirty="0">
                <a:latin typeface="Calibri"/>
                <a:cs typeface="Calibri"/>
              </a:rPr>
              <a:t>confusion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75" dirty="0">
                <a:latin typeface="Calibri"/>
                <a:cs typeface="Calibri"/>
              </a:rPr>
              <a:t>Subdivision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65" dirty="0">
                <a:latin typeface="Calibri"/>
                <a:cs typeface="Calibri"/>
              </a:rPr>
              <a:t>Regulations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i="1" u="sng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encourage</a:t>
            </a:r>
            <a:r>
              <a:rPr sz="2400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i="1" u="sng" spc="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use</a:t>
            </a:r>
            <a:r>
              <a:rPr sz="2400" u="none" spc="9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240029" marR="287020" indent="-227329">
              <a:lnSpc>
                <a:spcPts val="303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95" dirty="0">
                <a:latin typeface="Calibri"/>
                <a:cs typeface="Calibri"/>
              </a:rPr>
              <a:t>Create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uniformity throughout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55" dirty="0">
                <a:latin typeface="Calibri"/>
                <a:cs typeface="Calibri"/>
              </a:rPr>
              <a:t>Zoning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70" dirty="0">
                <a:latin typeface="Calibri"/>
                <a:cs typeface="Calibri"/>
              </a:rPr>
              <a:t>Bylaw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55" dirty="0">
                <a:latin typeface="Calibri"/>
                <a:cs typeface="Calibri"/>
              </a:rPr>
              <a:t>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114" dirty="0">
                <a:latin typeface="Calibri"/>
                <a:cs typeface="Calibri"/>
              </a:rPr>
              <a:t>common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50" dirty="0">
                <a:latin typeface="Calibri"/>
                <a:cs typeface="Calibri"/>
              </a:rPr>
              <a:t>open 	</a:t>
            </a:r>
            <a:r>
              <a:rPr sz="2800" spc="165" dirty="0">
                <a:latin typeface="Calibri"/>
                <a:cs typeface="Calibri"/>
              </a:rPr>
              <a:t>space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50" dirty="0">
                <a:latin typeface="Calibri"/>
                <a:cs typeface="Calibri"/>
              </a:rPr>
              <a:t>requirements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30" dirty="0">
                <a:latin typeface="Calibri"/>
                <a:cs typeface="Calibri"/>
              </a:rPr>
              <a:t>–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114" dirty="0">
                <a:latin typeface="Calibri"/>
                <a:cs typeface="Calibri"/>
              </a:rPr>
              <a:t>NEW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150" dirty="0">
                <a:latin typeface="Calibri"/>
                <a:cs typeface="Calibri"/>
              </a:rPr>
              <a:t>Common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00" dirty="0">
                <a:latin typeface="Calibri"/>
                <a:cs typeface="Calibri"/>
              </a:rPr>
              <a:t>Open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175" dirty="0">
                <a:latin typeface="Calibri"/>
                <a:cs typeface="Calibri"/>
              </a:rPr>
              <a:t>Space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55" dirty="0">
                <a:latin typeface="Calibri"/>
                <a:cs typeface="Calibri"/>
              </a:rPr>
              <a:t>Bylaw</a:t>
            </a:r>
            <a:endParaRPr sz="2800" dirty="0">
              <a:latin typeface="Calibri"/>
              <a:cs typeface="Calibri"/>
            </a:endParaRPr>
          </a:p>
          <a:p>
            <a:pPr marL="239395" marR="5080" indent="-227329">
              <a:lnSpc>
                <a:spcPts val="3030"/>
              </a:lnSpc>
              <a:spcBef>
                <a:spcPts val="985"/>
              </a:spcBef>
              <a:buFont typeface="Arial"/>
              <a:buChar char="•"/>
              <a:tabLst>
                <a:tab pos="240665" algn="l"/>
              </a:tabLst>
            </a:pPr>
            <a:r>
              <a:rPr sz="2800" spc="95" dirty="0">
                <a:latin typeface="Calibri"/>
                <a:cs typeface="Calibri"/>
              </a:rPr>
              <a:t>Create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110" dirty="0">
                <a:latin typeface="Calibri"/>
                <a:cs typeface="Calibri"/>
              </a:rPr>
              <a:t>NEW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150" dirty="0">
                <a:latin typeface="Calibri"/>
                <a:cs typeface="Calibri"/>
              </a:rPr>
              <a:t>Common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Driveway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65" dirty="0">
                <a:latin typeface="Calibri"/>
                <a:cs typeface="Calibri"/>
              </a:rPr>
              <a:t>Bylaw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90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80" dirty="0">
                <a:latin typeface="Calibri"/>
                <a:cs typeface="Calibri"/>
              </a:rPr>
              <a:t>Regulations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65" dirty="0">
                <a:latin typeface="Calibri"/>
                <a:cs typeface="Calibri"/>
              </a:rPr>
              <a:t>(design 	</a:t>
            </a:r>
            <a:r>
              <a:rPr sz="2800" spc="80" dirty="0">
                <a:latin typeface="Calibri"/>
                <a:cs typeface="Calibri"/>
              </a:rPr>
              <a:t>standards)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35" dirty="0">
                <a:latin typeface="Calibri"/>
                <a:cs typeface="Calibri"/>
              </a:rPr>
              <a:t>–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60" dirty="0">
                <a:latin typeface="Calibri"/>
                <a:cs typeface="Calibri"/>
              </a:rPr>
              <a:t>non-</a:t>
            </a:r>
            <a:r>
              <a:rPr sz="2800" spc="90" dirty="0">
                <a:latin typeface="Calibri"/>
                <a:cs typeface="Calibri"/>
              </a:rPr>
              <a:t>subdivisions,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i.e.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65" dirty="0">
                <a:latin typeface="Calibri"/>
                <a:cs typeface="Calibri"/>
              </a:rPr>
              <a:t>multiple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75" dirty="0">
                <a:latin typeface="Calibri"/>
                <a:cs typeface="Calibri"/>
              </a:rPr>
              <a:t>dwellings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55" dirty="0">
                <a:latin typeface="Calibri"/>
                <a:cs typeface="Calibri"/>
              </a:rPr>
              <a:t>on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95" dirty="0">
                <a:latin typeface="Calibri"/>
                <a:cs typeface="Calibri"/>
              </a:rPr>
              <a:t>a 	</a:t>
            </a:r>
            <a:r>
              <a:rPr sz="2800" spc="85" dirty="0">
                <a:latin typeface="Calibri"/>
                <a:cs typeface="Calibri"/>
              </a:rPr>
              <a:t>single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85" dirty="0">
                <a:latin typeface="Calibri"/>
                <a:cs typeface="Calibri"/>
              </a:rPr>
              <a:t>parcel</a:t>
            </a:r>
            <a:endParaRPr lang="en-US" sz="2800" spc="85" dirty="0">
              <a:latin typeface="Calibri"/>
              <a:cs typeface="Calibri"/>
            </a:endParaRPr>
          </a:p>
          <a:p>
            <a:pPr marL="12066" marR="5080">
              <a:lnSpc>
                <a:spcPts val="3030"/>
              </a:lnSpc>
              <a:spcBef>
                <a:spcPts val="985"/>
              </a:spcBef>
              <a:tabLst>
                <a:tab pos="240665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742692"/>
            <a:ext cx="93287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0" dirty="0">
                <a:solidFill>
                  <a:srgbClr val="000000"/>
                </a:solidFill>
              </a:rPr>
              <a:t>What</a:t>
            </a:r>
            <a:r>
              <a:rPr sz="4400" spc="-160" dirty="0">
                <a:solidFill>
                  <a:srgbClr val="000000"/>
                </a:solidFill>
              </a:rPr>
              <a:t> </a:t>
            </a:r>
            <a:r>
              <a:rPr sz="4400" spc="105" dirty="0">
                <a:solidFill>
                  <a:srgbClr val="000000"/>
                </a:solidFill>
              </a:rPr>
              <a:t>is</a:t>
            </a:r>
            <a:r>
              <a:rPr sz="4400" spc="-150" dirty="0">
                <a:solidFill>
                  <a:srgbClr val="000000"/>
                </a:solidFill>
              </a:rPr>
              <a:t> </a:t>
            </a:r>
            <a:r>
              <a:rPr sz="4400" spc="-95" dirty="0">
                <a:solidFill>
                  <a:srgbClr val="000000"/>
                </a:solidFill>
              </a:rPr>
              <a:t>the</a:t>
            </a:r>
            <a:r>
              <a:rPr sz="4400" spc="-15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Flexible</a:t>
            </a:r>
            <a:r>
              <a:rPr sz="4400" spc="-120" dirty="0">
                <a:solidFill>
                  <a:srgbClr val="000000"/>
                </a:solidFill>
              </a:rPr>
              <a:t> </a:t>
            </a:r>
            <a:r>
              <a:rPr sz="4400" spc="-35" dirty="0">
                <a:solidFill>
                  <a:srgbClr val="000000"/>
                </a:solidFill>
              </a:rPr>
              <a:t>Development</a:t>
            </a:r>
            <a:r>
              <a:rPr sz="4400" spc="-150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Bylaw</a:t>
            </a:r>
            <a:r>
              <a:rPr lang="en-US" sz="4400" spc="-10" dirty="0">
                <a:solidFill>
                  <a:srgbClr val="000000"/>
                </a:solidFill>
              </a:rPr>
              <a:t>?</a:t>
            </a:r>
            <a:endParaRPr sz="4400" dirty="0"/>
          </a:p>
        </p:txBody>
      </p:sp>
      <p:sp>
        <p:nvSpPr>
          <p:cNvPr id="4" name="object 4"/>
          <p:cNvSpPr/>
          <p:nvPr/>
        </p:nvSpPr>
        <p:spPr>
          <a:xfrm>
            <a:off x="929639" y="1441196"/>
            <a:ext cx="2284730" cy="9525"/>
          </a:xfrm>
          <a:custGeom>
            <a:avLst/>
            <a:gdLst/>
            <a:ahLst/>
            <a:cxnLst/>
            <a:rect l="l" t="t" r="r" b="b"/>
            <a:pathLst>
              <a:path w="2284730" h="9525">
                <a:moveTo>
                  <a:pt x="2284476" y="0"/>
                </a:moveTo>
                <a:lnTo>
                  <a:pt x="0" y="0"/>
                </a:lnTo>
                <a:lnTo>
                  <a:pt x="0" y="9144"/>
                </a:lnTo>
                <a:lnTo>
                  <a:pt x="2284476" y="9144"/>
                </a:lnTo>
                <a:lnTo>
                  <a:pt x="2284476" y="0"/>
                </a:lnTo>
                <a:close/>
              </a:path>
            </a:pathLst>
          </a:custGeom>
          <a:solidFill>
            <a:srgbClr val="4678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6939" y="1452630"/>
            <a:ext cx="9392920" cy="48519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467885"/>
                </a:solidFill>
                <a:latin typeface="Calibri"/>
                <a:cs typeface="Calibri"/>
                <a:hlinkClick r:id="rId2"/>
              </a:rPr>
              <a:t>Chapter</a:t>
            </a:r>
            <a:r>
              <a:rPr sz="2800" spc="105" dirty="0">
                <a:solidFill>
                  <a:srgbClr val="467885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800" dirty="0">
                <a:solidFill>
                  <a:srgbClr val="467885"/>
                </a:solidFill>
                <a:latin typeface="Calibri"/>
                <a:cs typeface="Calibri"/>
                <a:hlinkClick r:id="rId2"/>
              </a:rPr>
              <a:t>255-</a:t>
            </a:r>
            <a:r>
              <a:rPr sz="2800" spc="-25" dirty="0">
                <a:solidFill>
                  <a:srgbClr val="467885"/>
                </a:solidFill>
                <a:latin typeface="Calibri"/>
                <a:cs typeface="Calibri"/>
                <a:hlinkClick r:id="rId2"/>
              </a:rPr>
              <a:t>31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425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55" dirty="0">
                <a:latin typeface="Calibri"/>
                <a:cs typeface="Calibri"/>
              </a:rPr>
              <a:t>Zoning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tool</a:t>
            </a:r>
            <a:r>
              <a:rPr lang="en-US" sz="2800" spc="-20" dirty="0">
                <a:latin typeface="Calibri"/>
                <a:cs typeface="Calibri"/>
              </a:rPr>
              <a:t> – regulates the </a:t>
            </a:r>
            <a:r>
              <a:rPr lang="en-US" sz="2800" i="1" u="sng" spc="-20" dirty="0">
                <a:latin typeface="Calibri"/>
                <a:cs typeface="Calibri"/>
              </a:rPr>
              <a:t>use</a:t>
            </a:r>
            <a:r>
              <a:rPr lang="en-US" sz="2800" spc="-20" dirty="0">
                <a:latin typeface="Calibri"/>
                <a:cs typeface="Calibri"/>
              </a:rPr>
              <a:t> of the land</a:t>
            </a:r>
            <a:endParaRPr sz="2800" dirty="0">
              <a:latin typeface="Calibri"/>
              <a:cs typeface="Calibri"/>
            </a:endParaRPr>
          </a:p>
          <a:p>
            <a:pPr marL="240029" marR="5080" indent="-227329">
              <a:lnSpc>
                <a:spcPts val="303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114" dirty="0">
                <a:latin typeface="Calibri"/>
                <a:cs typeface="Calibri"/>
              </a:rPr>
              <a:t>Creates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14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residential development with protected open space.</a:t>
            </a:r>
          </a:p>
          <a:p>
            <a:pPr marL="240029" marR="5080" indent="-227329">
              <a:lnSpc>
                <a:spcPts val="303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50" dirty="0">
                <a:latin typeface="Calibri"/>
                <a:cs typeface="Calibri"/>
              </a:rPr>
              <a:t>Adopted</a:t>
            </a:r>
            <a:r>
              <a:rPr sz="2800" dirty="0">
                <a:latin typeface="Calibri"/>
                <a:cs typeface="Calibri"/>
              </a:rPr>
              <a:t> in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2004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90" dirty="0">
                <a:latin typeface="Calibri"/>
                <a:cs typeface="Calibri"/>
              </a:rPr>
              <a:t>replace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14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i="1" spc="110" dirty="0">
                <a:latin typeface="Calibri"/>
                <a:cs typeface="Calibri"/>
              </a:rPr>
              <a:t>Cluster</a:t>
            </a:r>
            <a:r>
              <a:rPr sz="2800" i="1" spc="-15" dirty="0">
                <a:latin typeface="Calibri"/>
                <a:cs typeface="Calibri"/>
              </a:rPr>
              <a:t> </a:t>
            </a:r>
            <a:r>
              <a:rPr sz="2800" i="1" spc="65" dirty="0">
                <a:latin typeface="Calibri"/>
                <a:cs typeface="Calibri"/>
              </a:rPr>
              <a:t>Development</a:t>
            </a:r>
            <a:r>
              <a:rPr sz="2800" i="1" spc="-20" dirty="0">
                <a:latin typeface="Calibri"/>
                <a:cs typeface="Calibri"/>
              </a:rPr>
              <a:t> </a:t>
            </a:r>
            <a:r>
              <a:rPr sz="2800" i="1" spc="55" dirty="0">
                <a:latin typeface="Calibri"/>
                <a:cs typeface="Calibri"/>
              </a:rPr>
              <a:t>Bylaw</a:t>
            </a:r>
            <a:endParaRPr sz="2800" i="1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sz="2800" spc="204" dirty="0">
                <a:latin typeface="Calibri"/>
                <a:cs typeface="Calibri"/>
              </a:rPr>
              <a:t>Has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50" dirty="0">
                <a:latin typeface="Calibri"/>
                <a:cs typeface="Calibri"/>
              </a:rPr>
              <a:t>only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70" dirty="0">
                <a:latin typeface="Calibri"/>
                <a:cs typeface="Calibri"/>
              </a:rPr>
              <a:t>been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120" dirty="0">
                <a:latin typeface="Calibri"/>
                <a:cs typeface="Calibri"/>
              </a:rPr>
              <a:t>used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55" dirty="0">
                <a:latin typeface="Calibri"/>
                <a:cs typeface="Calibri"/>
              </a:rPr>
              <a:t>3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85" dirty="0">
                <a:latin typeface="Calibri"/>
                <a:cs typeface="Calibri"/>
              </a:rPr>
              <a:t>times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50" dirty="0">
                <a:latin typeface="Calibri"/>
                <a:cs typeface="Calibri"/>
              </a:rPr>
              <a:t>19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60" dirty="0">
                <a:latin typeface="Calibri"/>
                <a:cs typeface="Calibri"/>
              </a:rPr>
              <a:t>years:</a:t>
            </a:r>
            <a:endParaRPr sz="28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230" algn="l"/>
              </a:tabLst>
            </a:pPr>
            <a:r>
              <a:rPr sz="2400" spc="60" dirty="0">
                <a:latin typeface="Calibri"/>
                <a:cs typeface="Calibri"/>
              </a:rPr>
              <a:t>Skinner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65" dirty="0">
                <a:latin typeface="Calibri"/>
                <a:cs typeface="Calibri"/>
              </a:rPr>
              <a:t>Woods</a:t>
            </a:r>
            <a:r>
              <a:rPr lang="en-US" sz="2400" spc="75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Amherst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55" dirty="0">
                <a:latin typeface="Calibri"/>
                <a:cs typeface="Calibri"/>
              </a:rPr>
              <a:t>Road</a:t>
            </a:r>
            <a:endParaRPr sz="24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 err="1">
                <a:latin typeface="Calibri"/>
                <a:cs typeface="Calibri"/>
              </a:rPr>
              <a:t>Mountainbrook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75" dirty="0">
                <a:latin typeface="Calibri"/>
                <a:cs typeface="Calibri"/>
              </a:rPr>
              <a:t>Subdivision</a:t>
            </a:r>
            <a:r>
              <a:rPr lang="en-US" sz="2400" spc="70" dirty="0">
                <a:latin typeface="Calibri"/>
                <a:cs typeface="Calibri"/>
              </a:rPr>
              <a:t>, </a:t>
            </a:r>
            <a:r>
              <a:rPr sz="2400" spc="55" dirty="0">
                <a:latin typeface="Calibri"/>
                <a:cs typeface="Calibri"/>
              </a:rPr>
              <a:t>Red </a:t>
            </a:r>
            <a:r>
              <a:rPr sz="2400" dirty="0">
                <a:latin typeface="Calibri"/>
                <a:cs typeface="Calibri"/>
              </a:rPr>
              <a:t>Bridge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100" dirty="0">
                <a:latin typeface="Calibri"/>
                <a:cs typeface="Calibri"/>
              </a:rPr>
              <a:t>Lane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80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Lyon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Green</a:t>
            </a:r>
            <a:endParaRPr sz="24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Dry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Brook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spc="50" dirty="0">
                <a:latin typeface="Calibri"/>
                <a:cs typeface="Calibri"/>
              </a:rPr>
              <a:t>Village</a:t>
            </a:r>
            <a:r>
              <a:rPr lang="en-US" sz="2400" spc="75" dirty="0">
                <a:latin typeface="Calibri"/>
                <a:cs typeface="Calibri"/>
              </a:rPr>
              <a:t>, </a:t>
            </a:r>
            <a:r>
              <a:rPr sz="2400" spc="60" dirty="0">
                <a:latin typeface="Calibri"/>
                <a:cs typeface="Calibri"/>
              </a:rPr>
              <a:t>Hadley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Street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– </a:t>
            </a:r>
            <a:r>
              <a:rPr lang="en-US" sz="2400" i="1" spc="-10" dirty="0">
                <a:latin typeface="Calibri"/>
                <a:cs typeface="Calibri"/>
              </a:rPr>
              <a:t>withdrawn, never built</a:t>
            </a:r>
          </a:p>
          <a:p>
            <a:pPr marL="240029" indent="-227329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0029" algn="l"/>
              </a:tabLst>
            </a:pPr>
            <a:r>
              <a:rPr lang="en-US" sz="2800" spc="70" dirty="0">
                <a:latin typeface="Calibri"/>
                <a:cs typeface="Calibri"/>
              </a:rPr>
              <a:t>Bylaw</a:t>
            </a:r>
            <a:r>
              <a:rPr lang="en-US" sz="2800" spc="-75" dirty="0">
                <a:latin typeface="Calibri"/>
                <a:cs typeface="Calibri"/>
              </a:rPr>
              <a:t> </a:t>
            </a:r>
            <a:r>
              <a:rPr lang="en-US" sz="2800" spc="135" dirty="0">
                <a:latin typeface="Calibri"/>
                <a:cs typeface="Calibri"/>
              </a:rPr>
              <a:t>has not been effective at protecting open space and creating new housing units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1AAB16-B94C-6240-4F06-6274D8190EF3}"/>
              </a:ext>
            </a:extLst>
          </p:cNvPr>
          <p:cNvSpPr txBox="1"/>
          <p:nvPr/>
        </p:nvSpPr>
        <p:spPr>
          <a:xfrm>
            <a:off x="916939" y="182023"/>
            <a:ext cx="1312095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ARTICLE 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B6884-6E3D-31CB-76DA-2435A96CC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D-image-1.jpg">
            <a:extLst>
              <a:ext uri="{FF2B5EF4-FFF2-40B4-BE49-F238E27FC236}">
                <a16:creationId xmlns:a16="http://schemas.microsoft.com/office/drawing/2014/main" id="{65625A5C-75DE-63CD-B2EF-6805DA7616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655" y="830445"/>
            <a:ext cx="5562368" cy="3477589"/>
          </a:xfrm>
          <a:prstGeom prst="rect">
            <a:avLst/>
          </a:prstGeom>
        </p:spPr>
      </p:pic>
      <p:pic>
        <p:nvPicPr>
          <p:cNvPr id="5" name="Picture 4" descr="LID-image-2.jpg">
            <a:extLst>
              <a:ext uri="{FF2B5EF4-FFF2-40B4-BE49-F238E27FC236}">
                <a16:creationId xmlns:a16="http://schemas.microsoft.com/office/drawing/2014/main" id="{FD11C659-EE03-8C22-4D1A-656FD6BAC61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1119" y="529041"/>
            <a:ext cx="5281302" cy="566177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0067A1-94DC-54F1-1EB7-A632C8C7C764}"/>
              </a:ext>
            </a:extLst>
          </p:cNvPr>
          <p:cNvCxnSpPr/>
          <p:nvPr/>
        </p:nvCxnSpPr>
        <p:spPr>
          <a:xfrm>
            <a:off x="4561443" y="4288760"/>
            <a:ext cx="1618488" cy="947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8BF70D6-A7F8-ED63-CC94-47114D8ECDEF}"/>
              </a:ext>
            </a:extLst>
          </p:cNvPr>
          <p:cNvSpPr/>
          <p:nvPr/>
        </p:nvSpPr>
        <p:spPr>
          <a:xfrm>
            <a:off x="152400" y="633380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</a:rPr>
              <a:t>Graphics: Arendt, Randall, 1996. </a:t>
            </a:r>
            <a:r>
              <a:rPr lang="en-US" sz="1200" i="1" dirty="0">
                <a:latin typeface="Arial" panose="020B0604020202020204" pitchFamily="34" charset="0"/>
              </a:rPr>
              <a:t>Conservation Design for Subdivisions</a:t>
            </a:r>
            <a:r>
              <a:rPr lang="en-US" sz="1200" dirty="0">
                <a:latin typeface="Arial" panose="020B0604020202020204" pitchFamily="34" charset="0"/>
              </a:rPr>
              <a:t>, Washington, D.C.</a:t>
            </a:r>
            <a:endParaRPr lang="en-US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75968-1B29-5D5E-6BE7-BF1DB57C0762}"/>
              </a:ext>
            </a:extLst>
          </p:cNvPr>
          <p:cNvSpPr txBox="1"/>
          <p:nvPr/>
        </p:nvSpPr>
        <p:spPr>
          <a:xfrm>
            <a:off x="10614581" y="667185"/>
            <a:ext cx="612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F80B2-C209-389A-1498-9A87CB23AD9B}"/>
              </a:ext>
            </a:extLst>
          </p:cNvPr>
          <p:cNvSpPr txBox="1"/>
          <p:nvPr/>
        </p:nvSpPr>
        <p:spPr>
          <a:xfrm>
            <a:off x="454989" y="199647"/>
            <a:ext cx="5542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is Flexible Development?</a:t>
            </a:r>
          </a:p>
        </p:txBody>
      </p:sp>
    </p:spTree>
    <p:extLst>
      <p:ext uri="{BB962C8B-B14F-4D97-AF65-F5344CB8AC3E}">
        <p14:creationId xmlns:p14="http://schemas.microsoft.com/office/powerpoint/2010/main" val="12632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1D7FB-7B12-974D-B676-75415BE51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D-image-3.jpg">
            <a:extLst>
              <a:ext uri="{FF2B5EF4-FFF2-40B4-BE49-F238E27FC236}">
                <a16:creationId xmlns:a16="http://schemas.microsoft.com/office/drawing/2014/main" id="{C38C5B18-F74C-161B-7686-61CAC2A8B3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462" y="85725"/>
            <a:ext cx="5294368" cy="5128270"/>
          </a:xfrm>
          <a:prstGeom prst="rect">
            <a:avLst/>
          </a:prstGeom>
        </p:spPr>
      </p:pic>
      <p:pic>
        <p:nvPicPr>
          <p:cNvPr id="3" name="Picture 2" descr="LID-image-4.jpg">
            <a:extLst>
              <a:ext uri="{FF2B5EF4-FFF2-40B4-BE49-F238E27FC236}">
                <a16:creationId xmlns:a16="http://schemas.microsoft.com/office/drawing/2014/main" id="{C41E69E6-1E3A-B35C-2ECA-777CA9ED61C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4217" y="1328845"/>
            <a:ext cx="5122153" cy="531960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D62AA5-4EBA-D6D2-52F8-AD6915CD42AB}"/>
              </a:ext>
            </a:extLst>
          </p:cNvPr>
          <p:cNvCxnSpPr/>
          <p:nvPr/>
        </p:nvCxnSpPr>
        <p:spPr>
          <a:xfrm>
            <a:off x="4648200" y="61722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7FEDF9-435E-182B-E637-5ECEEBB48E5B}"/>
              </a:ext>
            </a:extLst>
          </p:cNvPr>
          <p:cNvCxnSpPr/>
          <p:nvPr/>
        </p:nvCxnSpPr>
        <p:spPr>
          <a:xfrm>
            <a:off x="5395017" y="4056668"/>
            <a:ext cx="1219200" cy="838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D8DF97-95BA-65F1-D484-68FDECA8576B}"/>
              </a:ext>
            </a:extLst>
          </p:cNvPr>
          <p:cNvSpPr txBox="1"/>
          <p:nvPr/>
        </p:nvSpPr>
        <p:spPr>
          <a:xfrm>
            <a:off x="176158" y="6186785"/>
            <a:ext cx="609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</a:rPr>
              <a:t>Graphics: Arendt, Randall, 1996. </a:t>
            </a:r>
            <a:r>
              <a:rPr lang="en-US" sz="1200" i="1" dirty="0">
                <a:latin typeface="Arial" panose="020B0604020202020204" pitchFamily="34" charset="0"/>
              </a:rPr>
              <a:t>Conservation Design for Subdivisions</a:t>
            </a:r>
            <a:r>
              <a:rPr lang="en-US" sz="1200" dirty="0">
                <a:latin typeface="Arial" panose="020B0604020202020204" pitchFamily="34" charset="0"/>
              </a:rPr>
              <a:t>, Washington, D.C.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E8B9A-9879-359F-E498-D0A1AAC543FF}"/>
              </a:ext>
            </a:extLst>
          </p:cNvPr>
          <p:cNvSpPr txBox="1"/>
          <p:nvPr/>
        </p:nvSpPr>
        <p:spPr>
          <a:xfrm>
            <a:off x="509047" y="0"/>
            <a:ext cx="612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A0AAA6-4AB8-1129-E4A8-1118EF173E67}"/>
              </a:ext>
            </a:extLst>
          </p:cNvPr>
          <p:cNvSpPr txBox="1"/>
          <p:nvPr/>
        </p:nvSpPr>
        <p:spPr>
          <a:xfrm>
            <a:off x="6783900" y="1187443"/>
            <a:ext cx="612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0642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AEA52-A63E-D385-4D5E-003C6FADF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D-image-5.jpg">
            <a:extLst>
              <a:ext uri="{FF2B5EF4-FFF2-40B4-BE49-F238E27FC236}">
                <a16:creationId xmlns:a16="http://schemas.microsoft.com/office/drawing/2014/main" id="{23D17172-92A0-E574-2E95-1344C9EB19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8767" y="64111"/>
            <a:ext cx="10180947" cy="6729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4A71EA-2AB8-322F-883E-3C7E42C81420}"/>
              </a:ext>
            </a:extLst>
          </p:cNvPr>
          <p:cNvSpPr txBox="1"/>
          <p:nvPr/>
        </p:nvSpPr>
        <p:spPr>
          <a:xfrm>
            <a:off x="6886711" y="265909"/>
            <a:ext cx="5542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Final Flexible Development Layout</a:t>
            </a:r>
          </a:p>
        </p:txBody>
      </p:sp>
    </p:spTree>
    <p:extLst>
      <p:ext uri="{BB962C8B-B14F-4D97-AF65-F5344CB8AC3E}">
        <p14:creationId xmlns:p14="http://schemas.microsoft.com/office/powerpoint/2010/main" val="360043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155" dirty="0">
                <a:solidFill>
                  <a:srgbClr val="781F6D"/>
                </a:solidFill>
                <a:latin typeface="Calibri"/>
                <a:cs typeface="Calibri"/>
              </a:rPr>
              <a:t>255-</a:t>
            </a:r>
            <a:r>
              <a:rPr sz="4400" b="1" spc="130" dirty="0">
                <a:solidFill>
                  <a:srgbClr val="781F6D"/>
                </a:solidFill>
                <a:latin typeface="Calibri"/>
                <a:cs typeface="Calibri"/>
              </a:rPr>
              <a:t>31</a:t>
            </a:r>
            <a:r>
              <a:rPr sz="4400" b="1" spc="-145" dirty="0">
                <a:solidFill>
                  <a:srgbClr val="781F6D"/>
                </a:solidFill>
                <a:latin typeface="Calibri"/>
                <a:cs typeface="Calibri"/>
              </a:rPr>
              <a:t> </a:t>
            </a:r>
            <a:r>
              <a:rPr sz="4400" b="1" spc="80" dirty="0">
                <a:solidFill>
                  <a:srgbClr val="781F6D"/>
                </a:solidFill>
                <a:latin typeface="Calibri"/>
                <a:cs typeface="Calibri"/>
              </a:rPr>
              <a:t>Flexible</a:t>
            </a:r>
            <a:r>
              <a:rPr sz="4400" b="1" spc="-150" dirty="0">
                <a:solidFill>
                  <a:srgbClr val="781F6D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781F6D"/>
                </a:solidFill>
                <a:latin typeface="Calibri"/>
                <a:cs typeface="Calibri"/>
              </a:rPr>
              <a:t>Development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36725"/>
            <a:ext cx="9915751" cy="16395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0" lvl="0" indent="-514984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527685" algn="l"/>
                <a:tab pos="2755265" algn="l"/>
              </a:tabLst>
              <a:defRPr/>
            </a:pPr>
            <a:r>
              <a:rPr kumimoji="0" sz="2600" b="1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Purposes</a:t>
            </a:r>
            <a:r>
              <a:rPr kumimoji="0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endParaRPr lang="en-US" sz="2600" kern="0" spc="1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1" marR="0" lvl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tabLst>
                <a:tab pos="527685" algn="l"/>
                <a:tab pos="2755265" algn="l"/>
              </a:tabLst>
              <a:defRPr/>
            </a:pPr>
            <a:r>
              <a:rPr kumimoji="0" lang="en-US" sz="2600" b="0" i="0" u="none" strike="noStrike" kern="0" cap="none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ADD: Local food production and climate resilience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 typeface="Calibri"/>
              <a:buAutoNum type="alphaUcPeriod"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27685" marR="0" lvl="0" indent="-51498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527685" algn="l"/>
              </a:tabLst>
              <a:defRPr/>
            </a:pPr>
            <a:r>
              <a:rPr kumimoji="0" sz="2600" b="1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Applicability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44311" y="3532517"/>
            <a:ext cx="2395855" cy="7620"/>
          </a:xfrm>
          <a:custGeom>
            <a:avLst/>
            <a:gdLst/>
            <a:ahLst/>
            <a:cxnLst/>
            <a:rect l="l" t="t" r="r" b="b"/>
            <a:pathLst>
              <a:path w="2395854" h="7620">
                <a:moveTo>
                  <a:pt x="2395728" y="0"/>
                </a:moveTo>
                <a:lnTo>
                  <a:pt x="0" y="0"/>
                </a:lnTo>
                <a:lnTo>
                  <a:pt x="0" y="7607"/>
                </a:lnTo>
                <a:lnTo>
                  <a:pt x="2395728" y="7607"/>
                </a:lnTo>
                <a:lnTo>
                  <a:pt x="23957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3172332"/>
            <a:ext cx="1012761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0" lvl="0" indent="-22860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Change</a:t>
            </a:r>
            <a:r>
              <a:rPr kumimoji="0" sz="26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from </a:t>
            </a:r>
            <a:r>
              <a:rPr kumimoji="0" sz="26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Special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Permit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Site</a:t>
            </a:r>
            <a:r>
              <a:rPr kumimoji="0" sz="26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Plan</a:t>
            </a:r>
            <a:r>
              <a:rPr kumimoji="0" sz="2600" b="0" i="0" u="none" strike="noStrike" kern="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Review</a:t>
            </a:r>
            <a:r>
              <a:rPr kumimoji="0" sz="2600" b="0" i="0" u="none" strike="noStrike" kern="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(Special</a:t>
            </a:r>
            <a:r>
              <a:rPr kumimoji="0" sz="26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Permit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within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66715" y="4213745"/>
            <a:ext cx="2473960" cy="7620"/>
          </a:xfrm>
          <a:custGeom>
            <a:avLst/>
            <a:gdLst/>
            <a:ahLst/>
            <a:cxnLst/>
            <a:rect l="l" t="t" r="r" b="b"/>
            <a:pathLst>
              <a:path w="2473959" h="7620">
                <a:moveTo>
                  <a:pt x="2473451" y="0"/>
                </a:moveTo>
                <a:lnTo>
                  <a:pt x="0" y="0"/>
                </a:lnTo>
                <a:lnTo>
                  <a:pt x="0" y="7607"/>
                </a:lnTo>
                <a:lnTo>
                  <a:pt x="2473451" y="7607"/>
                </a:lnTo>
                <a:lnTo>
                  <a:pt x="247345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3449797"/>
            <a:ext cx="7778750" cy="826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2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Water</a:t>
            </a:r>
            <a:r>
              <a:rPr kumimoji="0" sz="2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Supply</a:t>
            </a:r>
            <a:r>
              <a:rPr kumimoji="0" sz="2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Protection</a:t>
            </a:r>
            <a:r>
              <a:rPr kumimoji="0" sz="26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District)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1300" marR="0" lvl="0" indent="-228600" defTabSz="91440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Definitive</a:t>
            </a:r>
            <a:r>
              <a:rPr kumimoji="0" sz="26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subdivision</a:t>
            </a:r>
            <a:r>
              <a:rPr kumimoji="0" sz="26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plan</a:t>
            </a:r>
            <a:r>
              <a:rPr kumimoji="0" lang="en-US" sz="2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or</a:t>
            </a:r>
            <a:r>
              <a:rPr kumimoji="0" sz="2600" b="0" i="0" u="none" strike="noStrike" kern="0" cap="none" spc="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1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common</a:t>
            </a:r>
            <a:r>
              <a:rPr kumimoji="0" sz="2600" b="0" i="0" u="none" strike="noStrike" kern="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drive</a:t>
            </a:r>
            <a:r>
              <a:rPr kumimoji="0" sz="2600" b="0" i="0" u="none" strike="noStrike" kern="0" cap="none" spc="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approval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819" y="4662803"/>
            <a:ext cx="207454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0" cap="none" spc="2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C.</a:t>
            </a:r>
            <a:r>
              <a:rPr kumimoji="0" sz="2600" b="1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1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Definitions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07591" y="5426836"/>
            <a:ext cx="1005840" cy="7620"/>
          </a:xfrm>
          <a:custGeom>
            <a:avLst/>
            <a:gdLst/>
            <a:ahLst/>
            <a:cxnLst/>
            <a:rect l="l" t="t" r="r" b="b"/>
            <a:pathLst>
              <a:path w="1005839" h="7620">
                <a:moveTo>
                  <a:pt x="1005840" y="0"/>
                </a:moveTo>
                <a:lnTo>
                  <a:pt x="0" y="0"/>
                </a:lnTo>
                <a:lnTo>
                  <a:pt x="0" y="7619"/>
                </a:lnTo>
                <a:lnTo>
                  <a:pt x="1005840" y="7619"/>
                </a:lnTo>
                <a:lnTo>
                  <a:pt x="10058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4288" y="5426836"/>
            <a:ext cx="1341755" cy="7620"/>
          </a:xfrm>
          <a:custGeom>
            <a:avLst/>
            <a:gdLst/>
            <a:ahLst/>
            <a:cxnLst/>
            <a:rect l="l" t="t" r="r" b="b"/>
            <a:pathLst>
              <a:path w="1341754" h="7620">
                <a:moveTo>
                  <a:pt x="1341132" y="0"/>
                </a:moveTo>
                <a:lnTo>
                  <a:pt x="0" y="0"/>
                </a:lnTo>
                <a:lnTo>
                  <a:pt x="0" y="7619"/>
                </a:lnTo>
                <a:lnTo>
                  <a:pt x="1341132" y="7619"/>
                </a:lnTo>
                <a:lnTo>
                  <a:pt x="13411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6939" y="5066665"/>
            <a:ext cx="102806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0" lvl="0" indent="-22860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sz="26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“Usable</a:t>
            </a:r>
            <a:r>
              <a:rPr kumimoji="0" sz="2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Open</a:t>
            </a:r>
            <a:r>
              <a:rPr kumimoji="0" sz="2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Space”</a:t>
            </a:r>
            <a:r>
              <a:rPr kumimoji="0" sz="2600" b="0" i="0" u="none" strike="noStrike" kern="0" cap="none" spc="-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changed</a:t>
            </a:r>
            <a:r>
              <a:rPr kumimoji="0" sz="2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2600" b="0" i="0" u="none" strike="noStrike" kern="0" cap="none" spc="-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“</a:t>
            </a:r>
            <a:r>
              <a:rPr kumimoji="0" sz="2600" b="0" i="0" u="none" strike="noStrike" kern="0" cap="none" spc="1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Common</a:t>
            </a:r>
            <a:r>
              <a:rPr kumimoji="0" sz="2600" b="0" i="0" u="none" strike="noStrike" kern="0" cap="none" spc="-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Open</a:t>
            </a:r>
            <a:r>
              <a:rPr kumimoji="0" sz="2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Space”;</a:t>
            </a:r>
            <a:r>
              <a:rPr kumimoji="0" sz="2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and,</a:t>
            </a:r>
            <a:r>
              <a:rPr kumimoji="0" sz="2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added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99972" y="5704209"/>
            <a:ext cx="5875020" cy="7620"/>
          </a:xfrm>
          <a:custGeom>
            <a:avLst/>
            <a:gdLst/>
            <a:ahLst/>
            <a:cxnLst/>
            <a:rect l="l" t="t" r="r" b="b"/>
            <a:pathLst>
              <a:path w="5875020" h="7620">
                <a:moveTo>
                  <a:pt x="5875020" y="0"/>
                </a:moveTo>
                <a:lnTo>
                  <a:pt x="3916679" y="0"/>
                </a:lnTo>
                <a:lnTo>
                  <a:pt x="0" y="0"/>
                </a:lnTo>
                <a:lnTo>
                  <a:pt x="0" y="7607"/>
                </a:lnTo>
                <a:lnTo>
                  <a:pt x="5875020" y="7607"/>
                </a:lnTo>
                <a:lnTo>
                  <a:pt x="58750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5696" y="5344129"/>
            <a:ext cx="80448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“</a:t>
            </a:r>
            <a:r>
              <a:rPr kumimoji="0" sz="2600" b="0" i="0" u="none" strike="noStrike" kern="0" cap="none" spc="1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as</a:t>
            </a:r>
            <a:r>
              <a:rPr kumimoji="0" sz="2600" b="0" i="0" u="none" strike="noStrike" kern="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well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1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as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land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for</a:t>
            </a:r>
            <a:r>
              <a:rPr kumimoji="0" sz="2600" b="0" i="0" u="none" strike="noStrike" kern="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conservation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purposes</a:t>
            </a:r>
            <a:r>
              <a:rPr kumimoji="0" sz="26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”</a:t>
            </a:r>
            <a:r>
              <a:rPr kumimoji="0" sz="2600" b="0" i="0" u="none" strike="noStrike" kern="0" cap="none" spc="-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2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definition.</a:t>
            </a:r>
            <a:endParaRPr kumimoji="0" sz="2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</a:rPr>
              <a:t>D.</a:t>
            </a:r>
            <a:r>
              <a:rPr sz="4400" spc="-12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Design</a:t>
            </a:r>
            <a:r>
              <a:rPr sz="4400" spc="-105" dirty="0">
                <a:solidFill>
                  <a:srgbClr val="000000"/>
                </a:solidFill>
              </a:rPr>
              <a:t> </a:t>
            </a:r>
            <a:r>
              <a:rPr sz="4400" spc="80" dirty="0">
                <a:solidFill>
                  <a:srgbClr val="000000"/>
                </a:solidFill>
              </a:rPr>
              <a:t>Process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659379" y="4232026"/>
            <a:ext cx="4122420" cy="9525"/>
          </a:xfrm>
          <a:custGeom>
            <a:avLst/>
            <a:gdLst/>
            <a:ahLst/>
            <a:cxnLst/>
            <a:rect l="l" t="t" r="r" b="b"/>
            <a:pathLst>
              <a:path w="4122420" h="9525">
                <a:moveTo>
                  <a:pt x="4122420" y="0"/>
                </a:moveTo>
                <a:lnTo>
                  <a:pt x="2061210" y="0"/>
                </a:lnTo>
                <a:lnTo>
                  <a:pt x="0" y="0"/>
                </a:lnTo>
                <a:lnTo>
                  <a:pt x="0" y="9143"/>
                </a:lnTo>
                <a:lnTo>
                  <a:pt x="4122420" y="9143"/>
                </a:lnTo>
                <a:lnTo>
                  <a:pt x="41224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17264" y="5852033"/>
            <a:ext cx="2379345" cy="9525"/>
          </a:xfrm>
          <a:custGeom>
            <a:avLst/>
            <a:gdLst/>
            <a:ahLst/>
            <a:cxnLst/>
            <a:rect l="l" t="t" r="r" b="b"/>
            <a:pathLst>
              <a:path w="2379345" h="9525">
                <a:moveTo>
                  <a:pt x="2378964" y="0"/>
                </a:moveTo>
                <a:lnTo>
                  <a:pt x="0" y="0"/>
                </a:lnTo>
                <a:lnTo>
                  <a:pt x="0" y="9143"/>
                </a:lnTo>
                <a:lnTo>
                  <a:pt x="2378964" y="9143"/>
                </a:lnTo>
                <a:lnTo>
                  <a:pt x="237896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1759585"/>
            <a:ext cx="10033635" cy="4159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(f)</a:t>
            </a:r>
            <a:r>
              <a:rPr kumimoji="0" sz="2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Definitive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plan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–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DELETE</a:t>
            </a:r>
            <a:r>
              <a:rPr kumimoji="0" sz="2800" b="0" i="0" u="none" strike="noStrike" kern="0" cap="none" spc="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9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2800" b="0" i="0" u="none" strike="noStrike" kern="0" cap="none" spc="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REPLACE: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08305" marR="0" lvl="0" indent="-39560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Both" startAt="6"/>
              <a:tabLst>
                <a:tab pos="408305" algn="l"/>
              </a:tabLst>
              <a:defRPr/>
            </a:pPr>
            <a:r>
              <a:rPr kumimoji="0" sz="2800" b="0" i="0" u="none" strike="noStrike" kern="0" cap="none" spc="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Final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steps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9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design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process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040765" marR="754380" lvl="2" indent="-571500">
              <a:lnSpc>
                <a:spcPct val="80000"/>
              </a:lnSpc>
              <a:spcBef>
                <a:spcPts val="1000"/>
              </a:spcBef>
              <a:buFontTx/>
              <a:buAutoNum type="romanLcParenBoth"/>
              <a:tabLst>
                <a:tab pos="5835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If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subdivision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9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land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resulting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separate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lots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with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new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roadway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(anticipated</a:t>
            </a:r>
            <a:r>
              <a:rPr kumimoji="0" sz="2800" b="0" i="0" u="none" strike="noStrike" kern="0" cap="none" spc="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to </a:t>
            </a:r>
            <a:r>
              <a:rPr kumimoji="0" sz="2800" b="0" i="0" u="none" strike="noStrike" kern="0" cap="none" spc="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be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accepted</a:t>
            </a:r>
            <a:r>
              <a:rPr kumimoji="0" sz="2800" b="0" i="0" u="none" strike="noStrike" kern="0" cap="none" spc="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by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as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Town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road)</a:t>
            </a:r>
            <a:r>
              <a:rPr kumimoji="0" sz="2800" b="0" i="0" u="none" strike="noStrike" kern="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–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require</a:t>
            </a:r>
            <a:r>
              <a:rPr kumimoji="0" sz="2800" b="0" i="0" u="none" strike="noStrike" kern="0" cap="none" spc="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Definitive</a:t>
            </a:r>
            <a:r>
              <a:rPr kumimoji="0" sz="2800" b="0" i="0" u="none" strike="noStrike" kern="0" cap="none" spc="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Subdivision</a:t>
            </a:r>
            <a:r>
              <a:rPr kumimoji="0" sz="2800" b="0" i="0" u="none" strike="noStrike" kern="0" cap="none" spc="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Plan</a:t>
            </a:r>
            <a:r>
              <a:rPr kumimoji="0" sz="2800" b="0" i="0" u="none" strike="noStrike" kern="0" cap="none" spc="9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approval.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270"/>
              </a:spcBef>
              <a:spcAft>
                <a:spcPts val="0"/>
              </a:spcAft>
              <a:buClr>
                <a:srgbClr val="FF0000"/>
              </a:buClr>
              <a:buSzTx/>
              <a:buFont typeface="Calibri"/>
              <a:buAutoNum type="romanLcParenBoth"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041400" marR="5080" lvl="2" indent="-571500">
              <a:lnSpc>
                <a:spcPct val="80000"/>
              </a:lnSpc>
              <a:buFontTx/>
              <a:buAutoNum type="romanLcParenBoth"/>
              <a:tabLst>
                <a:tab pos="58420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If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multiple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dwellings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on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single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parcel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(no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8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subdivision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land) </a:t>
            </a:r>
            <a:r>
              <a:rPr kumimoji="0" sz="2800" b="0" i="0" u="none" strike="noStrike" kern="0" cap="none" spc="9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drive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is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not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intended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be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1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accepted</a:t>
            </a:r>
            <a:r>
              <a:rPr kumimoji="0" sz="2800" b="0" i="0" u="none" strike="noStrike" kern="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by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Town/remain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private</a:t>
            </a:r>
            <a:r>
              <a:rPr kumimoji="0" sz="2800" b="0" i="0" u="none" strike="noStrike" kern="0" cap="none" spc="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–</a:t>
            </a:r>
            <a:r>
              <a:rPr kumimoji="0" sz="2800" b="0" i="0" u="none" strike="noStrike" kern="0" cap="none" spc="6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require</a:t>
            </a:r>
            <a:r>
              <a:rPr kumimoji="0" sz="28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1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Common</a:t>
            </a:r>
            <a:r>
              <a:rPr kumimoji="0" sz="2800" b="0" i="0" u="none" strike="noStrike" kern="0" cap="none" spc="7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Drive</a:t>
            </a:r>
            <a:r>
              <a:rPr kumimoji="0" sz="2800" b="0" i="0" u="none" strike="noStrike" kern="0" cap="none" spc="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Calibri"/>
              </a:rPr>
              <a:t>approval.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678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3378</TotalTime>
  <Words>1526</Words>
  <Application>Microsoft Office PowerPoint</Application>
  <PresentationFormat>Widescreen</PresentationFormat>
  <Paragraphs>264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Comprehensive Amendments</vt:lpstr>
      <vt:lpstr>What is the Flexible Development Bylaw?</vt:lpstr>
      <vt:lpstr>PowerPoint Presentation</vt:lpstr>
      <vt:lpstr>PowerPoint Presentation</vt:lpstr>
      <vt:lpstr>PowerPoint Presentation</vt:lpstr>
      <vt:lpstr>255-31 Flexible Development</vt:lpstr>
      <vt:lpstr>D. Design Process</vt:lpstr>
      <vt:lpstr>PowerPoint Presentation</vt:lpstr>
      <vt:lpstr>E. Procedures</vt:lpstr>
      <vt:lpstr>F. Housing Types Permitted</vt:lpstr>
      <vt:lpstr>G. Housing Types Permitted - ADD</vt:lpstr>
      <vt:lpstr>H. Dimensional Standards</vt:lpstr>
      <vt:lpstr>J. Density Bonuses</vt:lpstr>
      <vt:lpstr>L. Common Open Space (previously K.)</vt:lpstr>
      <vt:lpstr>M. Ownership of Common Open Space</vt:lpstr>
      <vt:lpstr>255 Attachment 1 Use Regulations Schedule Proposed Amendments</vt:lpstr>
      <vt:lpstr>NEW  255-XX Common Drive</vt:lpstr>
      <vt:lpstr>PowerPoint Presentation</vt:lpstr>
      <vt:lpstr>NEW 255-YY Common Open Space</vt:lpstr>
      <vt:lpstr>PowerPoint Presentation</vt:lpstr>
      <vt:lpstr>PowerPoint Presentation</vt:lpstr>
      <vt:lpstr>255-47 Multifamily and Multiple Dwellings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Capra</dc:creator>
  <cp:lastModifiedBy>Anne Capra</cp:lastModifiedBy>
  <cp:revision>24</cp:revision>
  <dcterms:created xsi:type="dcterms:W3CDTF">2024-10-21T18:06:18Z</dcterms:created>
  <dcterms:modified xsi:type="dcterms:W3CDTF">2024-10-29T17:58:05Z</dcterms:modified>
</cp:coreProperties>
</file>